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1"/>
  </p:sldMasterIdLst>
  <p:sldIdLst>
    <p:sldId id="261" r:id="rId2"/>
    <p:sldId id="259" r:id="rId3"/>
    <p:sldId id="258" r:id="rId4"/>
    <p:sldId id="277" r:id="rId5"/>
    <p:sldId id="264" r:id="rId6"/>
    <p:sldId id="281" r:id="rId7"/>
    <p:sldId id="280" r:id="rId8"/>
    <p:sldId id="267" r:id="rId9"/>
    <p:sldId id="278" r:id="rId10"/>
    <p:sldId id="260" r:id="rId11"/>
    <p:sldId id="270" r:id="rId12"/>
    <p:sldId id="271" r:id="rId13"/>
    <p:sldId id="276" r:id="rId14"/>
    <p:sldId id="262" r:id="rId15"/>
    <p:sldId id="273" r:id="rId16"/>
    <p:sldId id="26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7CF40-EB5E-4157-82D2-0AA80761E8BA}" v="856" dt="2023-01-20T17:52:51.225"/>
    <p1510:client id="{33F519E9-926D-4ED2-BDE5-48F61FAF7437}" v="370" dt="2023-01-20T19:15:45.558"/>
    <p1510:client id="{4BDD7F8A-AD4E-4B8B-A4BA-51E4267FB705}" v="34" dt="2023-01-22T06:21:19.525"/>
    <p1510:client id="{A249A841-FB9A-4F61-AE13-B496EEB53B71}" v="518" dt="2023-01-21T09:44:56.067"/>
    <p1510:client id="{B12BF9E1-1588-4404-B0C4-F3EE3A479C0C}" v="32" dt="2023-01-20T14:21:03.744"/>
    <p1510:client id="{D4DAD8C6-AA30-4AC0-A308-DA16172EF9C6}" v="464" dt="2023-01-19T17:05:37.688"/>
    <p1510:client id="{DAFD708F-3390-4FB8-B7D4-119E841F48EC}" v="660" dt="2023-01-21T13:12:46.873"/>
    <p1510:client id="{E8E5D7A3-6F5F-4408-B8D7-BA71355447EB}" v="117" dt="2023-01-23T16:34:29.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0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81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211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85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92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72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93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95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859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451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1/23/2023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16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1/23/2023</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29875625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895" r:id="rId6"/>
    <p:sldLayoutId id="2147483891" r:id="rId7"/>
    <p:sldLayoutId id="2147483892" r:id="rId8"/>
    <p:sldLayoutId id="2147483893" r:id="rId9"/>
    <p:sldLayoutId id="2147483894" r:id="rId10"/>
    <p:sldLayoutId id="2147483896"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journal.frontiersin.org/article/10.3389/fenvs.2016.00041/ful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thebluediamondgallery.com/wooden-tile/t/thank-you.html" TargetMode="Externa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urses.lumenlearning.com/wmopen-geology/chapter/outcome-components-of-groundwater/"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creativecommons.org/licenses/by/3.0/"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42A6D5E3-85FC-5E09-9CC6-64ECA6B5B6A2}"/>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18981" b="16549"/>
          <a:stretch/>
        </p:blipFill>
        <p:spPr>
          <a:xfrm>
            <a:off x="20" y="10"/>
            <a:ext cx="12191980" cy="6857990"/>
          </a:xfrm>
          <a:prstGeom prst="rect">
            <a:avLst/>
          </a:prstGeom>
        </p:spPr>
      </p:pic>
      <p:sp>
        <p:nvSpPr>
          <p:cNvPr id="144" name="Rectangle: Rounded Corners 143">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8580"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7785006" y="-436861"/>
            <a:ext cx="3507023" cy="3011340"/>
          </a:xfrm>
        </p:spPr>
        <p:txBody>
          <a:bodyPr>
            <a:normAutofit/>
          </a:bodyPr>
          <a:lstStyle/>
          <a:p>
            <a:r>
              <a:rPr lang="en-US" sz="4300" b="1">
                <a:cs typeface="Calibri Light"/>
              </a:rPr>
              <a:t>LAND</a:t>
            </a:r>
            <a:r>
              <a:rPr lang="en-US" sz="4300">
                <a:cs typeface="Calibri Light"/>
              </a:rPr>
              <a:t> </a:t>
            </a:r>
            <a:r>
              <a:rPr lang="en-US" sz="4300" b="1">
                <a:cs typeface="Calibri Light"/>
              </a:rPr>
              <a:t>RESOURCES: </a:t>
            </a:r>
          </a:p>
        </p:txBody>
      </p:sp>
      <p:sp>
        <p:nvSpPr>
          <p:cNvPr id="3" name="Subtitle 2"/>
          <p:cNvSpPr>
            <a:spLocks noGrp="1"/>
          </p:cNvSpPr>
          <p:nvPr>
            <p:ph type="subTitle" idx="1"/>
          </p:nvPr>
        </p:nvSpPr>
        <p:spPr>
          <a:xfrm>
            <a:off x="7879080" y="3249813"/>
            <a:ext cx="3507023" cy="2426989"/>
          </a:xfrm>
        </p:spPr>
        <p:txBody>
          <a:bodyPr vert="horz" lIns="91440" tIns="45720" rIns="91440" bIns="45720" rtlCol="0" anchor="t">
            <a:normAutofit fontScale="70000" lnSpcReduction="20000"/>
          </a:bodyPr>
          <a:lstStyle/>
          <a:p>
            <a:r>
              <a:rPr lang="en-US" dirty="0">
                <a:ea typeface="+mn-lt"/>
                <a:cs typeface="+mn-lt"/>
              </a:rPr>
              <a:t> Land is a naturally occurring finite resource. It provides the base for survival of living beings. It holds everything that constitutes terrestrial ecosystems. Land resources are mainly divided into two </a:t>
            </a:r>
          </a:p>
          <a:p>
            <a:r>
              <a:rPr lang="en-US" dirty="0"/>
              <a:t>Underground land resources and upper ground land resources.</a:t>
            </a:r>
          </a:p>
        </p:txBody>
      </p:sp>
      <p:sp>
        <p:nvSpPr>
          <p:cNvPr id="146" name="Arc 145">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0584"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3E5447A-E095-8A5D-E1B6-E3CB7E722BD1}"/>
              </a:ext>
            </a:extLst>
          </p:cNvPr>
          <p:cNvSpPr txBox="1"/>
          <p:nvPr/>
        </p:nvSpPr>
        <p:spPr>
          <a:xfrm>
            <a:off x="9631683" y="6657945"/>
            <a:ext cx="256031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022265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outdoor, day&#10;&#10;Description automatically generated">
            <a:extLst>
              <a:ext uri="{FF2B5EF4-FFF2-40B4-BE49-F238E27FC236}">
                <a16:creationId xmlns:a16="http://schemas.microsoft.com/office/drawing/2014/main" id="{B83BC043-354D-1A7E-B39F-5187D29349E6}"/>
              </a:ext>
            </a:extLst>
          </p:cNvPr>
          <p:cNvPicPr>
            <a:picLocks noGrp="1" noChangeAspect="1"/>
          </p:cNvPicPr>
          <p:nvPr>
            <p:ph idx="1"/>
          </p:nvPr>
        </p:nvPicPr>
        <p:blipFill rotWithShape="1">
          <a:blip r:embed="rId2"/>
          <a:srcRect l="12022" r="-1" b="-1"/>
          <a:stretch/>
        </p:blipFill>
        <p:spPr>
          <a:xfrm>
            <a:off x="20" y="-175836"/>
            <a:ext cx="12188932" cy="6857990"/>
          </a:xfrm>
          <a:prstGeom prst="rect">
            <a:avLst/>
          </a:prstGeom>
        </p:spPr>
      </p:pic>
      <p:sp>
        <p:nvSpPr>
          <p:cNvPr id="24" name="Rectangle 2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26B78-D650-EAC2-50B1-84546043B635}"/>
              </a:ext>
            </a:extLst>
          </p:cNvPr>
          <p:cNvSpPr>
            <a:spLocks noGrp="1"/>
          </p:cNvSpPr>
          <p:nvPr>
            <p:ph type="title"/>
          </p:nvPr>
        </p:nvSpPr>
        <p:spPr>
          <a:xfrm>
            <a:off x="-1260231" y="518801"/>
            <a:ext cx="9896230" cy="1865812"/>
          </a:xfrm>
        </p:spPr>
        <p:txBody>
          <a:bodyPr vert="horz" lIns="91440" tIns="45720" rIns="91440" bIns="45720" rtlCol="0" anchor="b">
            <a:noAutofit/>
          </a:bodyPr>
          <a:lstStyle/>
          <a:p>
            <a:pPr algn="ctr"/>
            <a:r>
              <a:rPr lang="en-US" sz="6000" b="1" kern="1200">
                <a:latin typeface="+mj-lt"/>
                <a:ea typeface="+mj-ea"/>
                <a:cs typeface="+mj-cs"/>
              </a:rPr>
              <a:t>Land</a:t>
            </a:r>
            <a:r>
              <a:rPr lang="en-US" sz="6000" kern="1200">
                <a:solidFill>
                  <a:schemeClr val="bg1"/>
                </a:solidFill>
                <a:latin typeface="+mj-lt"/>
                <a:ea typeface="+mj-ea"/>
                <a:cs typeface="+mj-cs"/>
              </a:rPr>
              <a:t> </a:t>
            </a:r>
            <a:r>
              <a:rPr lang="en-US" sz="6000" b="1" kern="1200">
                <a:latin typeface="+mj-lt"/>
                <a:ea typeface="+mj-ea"/>
                <a:cs typeface="+mj-cs"/>
              </a:rPr>
              <a:t>resources</a:t>
            </a:r>
            <a:r>
              <a:rPr lang="en-US" sz="6000" kern="1200">
                <a:solidFill>
                  <a:schemeClr val="bg1"/>
                </a:solidFill>
                <a:latin typeface="+mj-lt"/>
                <a:ea typeface="+mj-ea"/>
                <a:cs typeface="+mj-cs"/>
              </a:rPr>
              <a:t> </a:t>
            </a:r>
            <a:br>
              <a:rPr lang="en-US" sz="6000" kern="1200"/>
            </a:br>
            <a:r>
              <a:rPr lang="en-US" sz="6000" b="1"/>
              <a:t>CRUDE</a:t>
            </a:r>
            <a:r>
              <a:rPr lang="en-US" sz="6000">
                <a:solidFill>
                  <a:schemeClr val="bg1"/>
                </a:solidFill>
              </a:rPr>
              <a:t> </a:t>
            </a:r>
            <a:r>
              <a:rPr lang="en-US" sz="6000" b="1"/>
              <a:t>OIL</a:t>
            </a:r>
            <a:endParaRPr lang="en-US" sz="6000" b="1" kern="1200">
              <a:latin typeface="+mj-lt"/>
            </a:endParaRPr>
          </a:p>
        </p:txBody>
      </p:sp>
      <p:pic>
        <p:nvPicPr>
          <p:cNvPr id="3" name="Picture 4">
            <a:extLst>
              <a:ext uri="{FF2B5EF4-FFF2-40B4-BE49-F238E27FC236}">
                <a16:creationId xmlns:a16="http://schemas.microsoft.com/office/drawing/2014/main" id="{12CB69F0-497D-6FD7-75D2-6D8A7BCD5A94}"/>
              </a:ext>
            </a:extLst>
          </p:cNvPr>
          <p:cNvPicPr>
            <a:picLocks noChangeAspect="1"/>
          </p:cNvPicPr>
          <p:nvPr/>
        </p:nvPicPr>
        <p:blipFill>
          <a:blip r:embed="rId3"/>
          <a:stretch>
            <a:fillRect/>
          </a:stretch>
        </p:blipFill>
        <p:spPr>
          <a:xfrm>
            <a:off x="9667630" y="3854938"/>
            <a:ext cx="1776047" cy="17760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8" descr="A picture containing stove, kitchen appliance, indoor, appliance&#10;&#10;Description automatically generated">
            <a:extLst>
              <a:ext uri="{FF2B5EF4-FFF2-40B4-BE49-F238E27FC236}">
                <a16:creationId xmlns:a16="http://schemas.microsoft.com/office/drawing/2014/main" id="{238F7D1A-19E5-2C7A-75C3-B5A4C6EA32F1}"/>
              </a:ext>
            </a:extLst>
          </p:cNvPr>
          <p:cNvPicPr>
            <a:picLocks noChangeAspect="1"/>
          </p:cNvPicPr>
          <p:nvPr/>
        </p:nvPicPr>
        <p:blipFill>
          <a:blip r:embed="rId4"/>
          <a:stretch>
            <a:fillRect/>
          </a:stretch>
        </p:blipFill>
        <p:spPr>
          <a:xfrm>
            <a:off x="7410938" y="2141498"/>
            <a:ext cx="1863970" cy="19302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1" descr="A picture containing sky, outdoor, flying, cloudy&#10;&#10;Description automatically generated">
            <a:extLst>
              <a:ext uri="{FF2B5EF4-FFF2-40B4-BE49-F238E27FC236}">
                <a16:creationId xmlns:a16="http://schemas.microsoft.com/office/drawing/2014/main" id="{E61B7D17-2A36-40F5-B2D8-76CD1E99553A}"/>
              </a:ext>
            </a:extLst>
          </p:cNvPr>
          <p:cNvPicPr>
            <a:picLocks noChangeAspect="1"/>
          </p:cNvPicPr>
          <p:nvPr/>
        </p:nvPicPr>
        <p:blipFill rotWithShape="1">
          <a:blip r:embed="rId5"/>
          <a:srcRect l="9609" r="356" b="23555"/>
          <a:stretch/>
        </p:blipFill>
        <p:spPr>
          <a:xfrm>
            <a:off x="9501553" y="475566"/>
            <a:ext cx="2020476" cy="16776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68073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298F-7D4F-D469-5412-B6010C18877E}"/>
              </a:ext>
            </a:extLst>
          </p:cNvPr>
          <p:cNvSpPr>
            <a:spLocks noGrp="1"/>
          </p:cNvSpPr>
          <p:nvPr>
            <p:ph type="title"/>
          </p:nvPr>
        </p:nvSpPr>
        <p:spPr>
          <a:xfrm>
            <a:off x="838200" y="436009"/>
            <a:ext cx="10817524" cy="1339940"/>
          </a:xfrm>
        </p:spPr>
        <p:txBody>
          <a:bodyPr/>
          <a:lstStyle/>
          <a:p>
            <a:r>
              <a:rPr lang="en-US" dirty="0">
                <a:ea typeface="+mj-lt"/>
                <a:cs typeface="+mj-lt"/>
              </a:rPr>
              <a:t>Crude oil is one of most important resources of land: </a:t>
            </a:r>
            <a:endParaRPr lang="en-US" dirty="0"/>
          </a:p>
        </p:txBody>
      </p:sp>
      <p:sp>
        <p:nvSpPr>
          <p:cNvPr id="3" name="Content Placeholder 2">
            <a:extLst>
              <a:ext uri="{FF2B5EF4-FFF2-40B4-BE49-F238E27FC236}">
                <a16:creationId xmlns:a16="http://schemas.microsoft.com/office/drawing/2014/main" id="{DBE764DB-6461-3529-72F0-21B763FF80BA}"/>
              </a:ext>
            </a:extLst>
          </p:cNvPr>
          <p:cNvSpPr>
            <a:spLocks noGrp="1"/>
          </p:cNvSpPr>
          <p:nvPr>
            <p:ph idx="1"/>
          </p:nvPr>
        </p:nvSpPr>
        <p:spPr>
          <a:xfrm>
            <a:off x="1024270" y="1790183"/>
            <a:ext cx="10515600" cy="4533137"/>
          </a:xfrm>
        </p:spPr>
        <p:txBody>
          <a:bodyPr vert="horz" lIns="91440" tIns="45720" rIns="91440" bIns="45720" rtlCol="0" anchor="t">
            <a:normAutofit/>
          </a:bodyPr>
          <a:lstStyle/>
          <a:p>
            <a:pPr marL="0" indent="0">
              <a:buNone/>
            </a:pPr>
            <a:endParaRPr lang="en-US"/>
          </a:p>
          <a:p>
            <a:r>
              <a:rPr lang="en-US" dirty="0">
                <a:ea typeface="+mn-lt"/>
                <a:cs typeface="+mn-lt"/>
              </a:rPr>
              <a:t>Humans are very much dependent on crude oil.</a:t>
            </a:r>
          </a:p>
          <a:p>
            <a:r>
              <a:rPr lang="en-US" dirty="0">
                <a:ea typeface="+mn-lt"/>
                <a:cs typeface="+mn-lt"/>
              </a:rPr>
              <a:t>But before the this resource can be sold as a finished product, it needs to undergo refining.</a:t>
            </a:r>
            <a:endParaRPr lang="en-US" dirty="0"/>
          </a:p>
          <a:p>
            <a:r>
              <a:rPr lang="en-US" dirty="0"/>
              <a:t>After refining, major products are</a:t>
            </a:r>
            <a:r>
              <a:rPr lang="en-US" dirty="0">
                <a:ea typeface="+mn-lt"/>
                <a:cs typeface="+mn-lt"/>
              </a:rPr>
              <a:t> </a:t>
            </a:r>
            <a:r>
              <a:rPr lang="en-US" b="1" dirty="0">
                <a:ea typeface="+mn-lt"/>
                <a:cs typeface="+mn-lt"/>
              </a:rPr>
              <a:t>LPG, gasoline, diesel, jet fuel, fuel oil, and kerosene.</a:t>
            </a:r>
          </a:p>
          <a:p>
            <a:r>
              <a:rPr lang="en-US" dirty="0"/>
              <a:t>These products are very much important for running of industries and day to day to life of human beings.</a:t>
            </a:r>
          </a:p>
          <a:p>
            <a:r>
              <a:rPr lang="en-US" dirty="0"/>
              <a:t>It is </a:t>
            </a:r>
            <a:r>
              <a:rPr lang="en-US" dirty="0">
                <a:ea typeface="+mn-lt"/>
                <a:cs typeface="+mn-lt"/>
              </a:rPr>
              <a:t> mainly</a:t>
            </a:r>
            <a:r>
              <a:rPr lang="en-US" b="1" dirty="0">
                <a:ea typeface="+mn-lt"/>
                <a:cs typeface="+mn-lt"/>
              </a:rPr>
              <a:t> </a:t>
            </a:r>
            <a:r>
              <a:rPr lang="en-US" dirty="0">
                <a:ea typeface="+mn-lt"/>
                <a:cs typeface="+mn-lt"/>
              </a:rPr>
              <a:t>used</a:t>
            </a:r>
            <a:r>
              <a:rPr lang="en-US" b="1" dirty="0">
                <a:ea typeface="+mn-lt"/>
                <a:cs typeface="+mn-lt"/>
              </a:rPr>
              <a:t> </a:t>
            </a:r>
            <a:r>
              <a:rPr lang="en-US" dirty="0">
                <a:ea typeface="+mn-lt"/>
                <a:cs typeface="+mn-lt"/>
              </a:rPr>
              <a:t>as</a:t>
            </a:r>
            <a:r>
              <a:rPr lang="en-US" b="1" dirty="0">
                <a:ea typeface="+mn-lt"/>
                <a:cs typeface="+mn-lt"/>
              </a:rPr>
              <a:t> </a:t>
            </a:r>
            <a:r>
              <a:rPr lang="en-US" dirty="0">
                <a:ea typeface="+mn-lt"/>
                <a:cs typeface="+mn-lt"/>
              </a:rPr>
              <a:t>a fuel</a:t>
            </a:r>
            <a:r>
              <a:rPr lang="en-US" b="1" dirty="0">
                <a:ea typeface="+mn-lt"/>
                <a:cs typeface="+mn-lt"/>
              </a:rPr>
              <a:t> </a:t>
            </a:r>
            <a:r>
              <a:rPr lang="en-US" dirty="0">
                <a:ea typeface="+mn-lt"/>
                <a:cs typeface="+mn-lt"/>
              </a:rPr>
              <a:t>and</a:t>
            </a:r>
            <a:r>
              <a:rPr lang="en-US" b="1" dirty="0">
                <a:ea typeface="+mn-lt"/>
                <a:cs typeface="+mn-lt"/>
              </a:rPr>
              <a:t> </a:t>
            </a:r>
            <a:r>
              <a:rPr lang="en-US" dirty="0">
                <a:ea typeface="+mn-lt"/>
                <a:cs typeface="+mn-lt"/>
              </a:rPr>
              <a:t>combustible</a:t>
            </a:r>
            <a:r>
              <a:rPr lang="en-US" b="1" dirty="0">
                <a:ea typeface="+mn-lt"/>
                <a:cs typeface="+mn-lt"/>
              </a:rPr>
              <a:t>, </a:t>
            </a:r>
            <a:r>
              <a:rPr lang="en-US" dirty="0">
                <a:ea typeface="+mn-lt"/>
                <a:cs typeface="+mn-lt"/>
              </a:rPr>
              <a:t>but</a:t>
            </a:r>
            <a:r>
              <a:rPr lang="en-US" b="1" dirty="0">
                <a:ea typeface="+mn-lt"/>
                <a:cs typeface="+mn-lt"/>
              </a:rPr>
              <a:t> </a:t>
            </a:r>
            <a:r>
              <a:rPr lang="en-US" dirty="0">
                <a:ea typeface="+mn-lt"/>
                <a:cs typeface="+mn-lt"/>
              </a:rPr>
              <a:t>is</a:t>
            </a:r>
            <a:r>
              <a:rPr lang="en-US" b="1" dirty="0">
                <a:ea typeface="+mn-lt"/>
                <a:cs typeface="+mn-lt"/>
              </a:rPr>
              <a:t> </a:t>
            </a:r>
            <a:r>
              <a:rPr lang="en-US" dirty="0">
                <a:ea typeface="+mn-lt"/>
                <a:cs typeface="+mn-lt"/>
              </a:rPr>
              <a:t>also</a:t>
            </a:r>
            <a:r>
              <a:rPr lang="en-US" b="1" dirty="0">
                <a:ea typeface="+mn-lt"/>
                <a:cs typeface="+mn-lt"/>
              </a:rPr>
              <a:t> </a:t>
            </a:r>
            <a:r>
              <a:rPr lang="en-US" dirty="0">
                <a:ea typeface="+mn-lt"/>
                <a:cs typeface="+mn-lt"/>
              </a:rPr>
              <a:t>indispensable</a:t>
            </a:r>
            <a:r>
              <a:rPr lang="en-US" b="1" dirty="0">
                <a:ea typeface="+mn-lt"/>
                <a:cs typeface="+mn-lt"/>
              </a:rPr>
              <a:t> </a:t>
            </a:r>
            <a:r>
              <a:rPr lang="en-US" dirty="0">
                <a:ea typeface="+mn-lt"/>
                <a:cs typeface="+mn-lt"/>
              </a:rPr>
              <a:t>as</a:t>
            </a:r>
            <a:r>
              <a:rPr lang="en-US" b="1" dirty="0">
                <a:ea typeface="+mn-lt"/>
                <a:cs typeface="+mn-lt"/>
              </a:rPr>
              <a:t>  </a:t>
            </a:r>
            <a:r>
              <a:rPr lang="en-US" dirty="0">
                <a:ea typeface="+mn-lt"/>
                <a:cs typeface="+mn-lt"/>
              </a:rPr>
              <a:t>a chemical</a:t>
            </a:r>
            <a:r>
              <a:rPr lang="en-US" b="1" dirty="0">
                <a:ea typeface="+mn-lt"/>
                <a:cs typeface="+mn-lt"/>
              </a:rPr>
              <a:t> </a:t>
            </a:r>
            <a:r>
              <a:rPr lang="en-US" dirty="0">
                <a:ea typeface="+mn-lt"/>
                <a:cs typeface="+mn-lt"/>
              </a:rPr>
              <a:t>raw</a:t>
            </a:r>
            <a:r>
              <a:rPr lang="en-US" b="1" dirty="0">
                <a:ea typeface="+mn-lt"/>
                <a:cs typeface="+mn-lt"/>
              </a:rPr>
              <a:t> </a:t>
            </a:r>
            <a:r>
              <a:rPr lang="en-US" dirty="0">
                <a:ea typeface="+mn-lt"/>
                <a:cs typeface="+mn-lt"/>
              </a:rPr>
              <a:t>material.</a:t>
            </a:r>
            <a:endParaRPr lang="en-US" dirty="0"/>
          </a:p>
          <a:p>
            <a:endParaRPr lang="en-US"/>
          </a:p>
          <a:p>
            <a:endParaRPr lang="en-US"/>
          </a:p>
        </p:txBody>
      </p:sp>
    </p:spTree>
    <p:extLst>
      <p:ext uri="{BB962C8B-B14F-4D97-AF65-F5344CB8AC3E}">
        <p14:creationId xmlns:p14="http://schemas.microsoft.com/office/powerpoint/2010/main" val="79053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B7F76-FF63-5D4C-C961-922DE37D72BB}"/>
              </a:ext>
            </a:extLst>
          </p:cNvPr>
          <p:cNvSpPr>
            <a:spLocks noGrp="1"/>
          </p:cNvSpPr>
          <p:nvPr>
            <p:ph type="title"/>
          </p:nvPr>
        </p:nvSpPr>
        <p:spPr>
          <a:xfrm>
            <a:off x="5894962" y="479493"/>
            <a:ext cx="5458838" cy="1325563"/>
          </a:xfrm>
        </p:spPr>
        <p:txBody>
          <a:bodyPr>
            <a:normAutofit/>
          </a:bodyPr>
          <a:lstStyle/>
          <a:p>
            <a:r>
              <a:rPr lang="en-US"/>
              <a:t>Common use of crude oil products are </a:t>
            </a:r>
          </a:p>
        </p:txBody>
      </p:sp>
      <p:sp>
        <p:nvSpPr>
          <p:cNvPr id="29"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Diagram&#10;&#10;Description automatically generated">
            <a:extLst>
              <a:ext uri="{FF2B5EF4-FFF2-40B4-BE49-F238E27FC236}">
                <a16:creationId xmlns:a16="http://schemas.microsoft.com/office/drawing/2014/main" id="{8313A3F1-8A1A-E6DF-133E-E5CB779BC813}"/>
              </a:ext>
            </a:extLst>
          </p:cNvPr>
          <p:cNvPicPr>
            <a:picLocks noChangeAspect="1"/>
          </p:cNvPicPr>
          <p:nvPr/>
        </p:nvPicPr>
        <p:blipFill rotWithShape="1">
          <a:blip r:embed="rId2"/>
          <a:srcRect l="2439" r="-976" b="-727"/>
          <a:stretch/>
        </p:blipFill>
        <p:spPr>
          <a:xfrm>
            <a:off x="703182" y="838428"/>
            <a:ext cx="4777381" cy="50113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84587AD2-3BA4-85D4-6220-B2FD433294C3}"/>
              </a:ext>
            </a:extLst>
          </p:cNvPr>
          <p:cNvSpPr>
            <a:spLocks noGrp="1"/>
          </p:cNvSpPr>
          <p:nvPr>
            <p:ph idx="1"/>
          </p:nvPr>
        </p:nvSpPr>
        <p:spPr>
          <a:xfrm>
            <a:off x="5894962" y="1984443"/>
            <a:ext cx="5458838" cy="4192520"/>
          </a:xfrm>
        </p:spPr>
        <p:txBody>
          <a:bodyPr vert="horz" lIns="91440" tIns="45720" rIns="91440" bIns="45720" rtlCol="0" anchor="t">
            <a:normAutofit/>
          </a:bodyPr>
          <a:lstStyle/>
          <a:p>
            <a:r>
              <a:rPr lang="en-US" dirty="0"/>
              <a:t>Fuels like petrol, diesel are used for running vehicles. </a:t>
            </a:r>
          </a:p>
          <a:p>
            <a:r>
              <a:rPr lang="en-US" dirty="0"/>
              <a:t>LPG is used for cocking food.</a:t>
            </a:r>
          </a:p>
          <a:p>
            <a:r>
              <a:rPr lang="en-US" dirty="0"/>
              <a:t>It is used for making cloths.</a:t>
            </a:r>
          </a:p>
          <a:p>
            <a:r>
              <a:rPr lang="en-US" dirty="0"/>
              <a:t>It is used in making of plastics.</a:t>
            </a:r>
          </a:p>
          <a:p>
            <a:r>
              <a:rPr lang="en-US" dirty="0"/>
              <a:t>It is used in making of gums.</a:t>
            </a:r>
          </a:p>
        </p:txBody>
      </p:sp>
    </p:spTree>
    <p:extLst>
      <p:ext uri="{BB962C8B-B14F-4D97-AF65-F5344CB8AC3E}">
        <p14:creationId xmlns:p14="http://schemas.microsoft.com/office/powerpoint/2010/main" val="166627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c 4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B6DB6A-EF5C-74C8-2CC3-352F4F813894}"/>
              </a:ext>
            </a:extLst>
          </p:cNvPr>
          <p:cNvSpPr>
            <a:spLocks noGrp="1"/>
          </p:cNvSpPr>
          <p:nvPr>
            <p:ph type="title"/>
          </p:nvPr>
        </p:nvSpPr>
        <p:spPr>
          <a:xfrm>
            <a:off x="5894962" y="479493"/>
            <a:ext cx="5458838" cy="1325563"/>
          </a:xfrm>
        </p:spPr>
        <p:txBody>
          <a:bodyPr vert="horz" lIns="91440" tIns="45720" rIns="91440" bIns="45720" rtlCol="0">
            <a:normAutofit/>
          </a:bodyPr>
          <a:lstStyle/>
          <a:p>
            <a:r>
              <a:rPr lang="en-US" b="1" dirty="0"/>
              <a:t>Land</a:t>
            </a:r>
            <a:r>
              <a:rPr lang="en-US" dirty="0"/>
              <a:t> </a:t>
            </a:r>
            <a:r>
              <a:rPr lang="en-US" b="1" dirty="0"/>
              <a:t>resources :</a:t>
            </a:r>
            <a:r>
              <a:rPr lang="en-US" dirty="0"/>
              <a:t> </a:t>
            </a:r>
            <a:br>
              <a:rPr lang="en-US" dirty="0"/>
            </a:br>
            <a:r>
              <a:rPr lang="en-US" b="1" dirty="0"/>
              <a:t>fuel</a:t>
            </a:r>
            <a:r>
              <a:rPr lang="en-US" dirty="0"/>
              <a:t> </a:t>
            </a:r>
            <a:r>
              <a:rPr lang="en-US" b="1" dirty="0"/>
              <a:t>like</a:t>
            </a:r>
            <a:r>
              <a:rPr lang="en-US" dirty="0"/>
              <a:t> </a:t>
            </a:r>
            <a:r>
              <a:rPr lang="en-US" b="1" dirty="0"/>
              <a:t>Coal</a:t>
            </a:r>
            <a:endParaRPr lang="en-US" b="1" dirty="0">
              <a:ea typeface="+mj-ea"/>
              <a:cs typeface="+mj-cs"/>
            </a:endParaRPr>
          </a:p>
        </p:txBody>
      </p:sp>
      <p:sp>
        <p:nvSpPr>
          <p:cNvPr id="49" name="Freeform: Shape 4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fire, toppings, fresh&#10;&#10;Description automatically generated">
            <a:extLst>
              <a:ext uri="{FF2B5EF4-FFF2-40B4-BE49-F238E27FC236}">
                <a16:creationId xmlns:a16="http://schemas.microsoft.com/office/drawing/2014/main" id="{9971C280-78ED-52DB-E757-084EE687C576}"/>
              </a:ext>
            </a:extLst>
          </p:cNvPr>
          <p:cNvPicPr>
            <a:picLocks noChangeAspect="1"/>
          </p:cNvPicPr>
          <p:nvPr/>
        </p:nvPicPr>
        <p:blipFill>
          <a:blip r:embed="rId2"/>
          <a:stretch>
            <a:fillRect/>
          </a:stretch>
        </p:blipFill>
        <p:spPr>
          <a:xfrm>
            <a:off x="703182" y="1713847"/>
            <a:ext cx="4777381" cy="32605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1" name="Content Placeholder 20">
            <a:extLst>
              <a:ext uri="{FF2B5EF4-FFF2-40B4-BE49-F238E27FC236}">
                <a16:creationId xmlns:a16="http://schemas.microsoft.com/office/drawing/2014/main" id="{66FF0247-159E-A0CA-E72A-83E7C8A5A0B0}"/>
              </a:ext>
            </a:extLst>
          </p:cNvPr>
          <p:cNvSpPr>
            <a:spLocks noGrp="1"/>
          </p:cNvSpPr>
          <p:nvPr>
            <p:ph idx="1"/>
          </p:nvPr>
        </p:nvSpPr>
        <p:spPr>
          <a:xfrm>
            <a:off x="5894962" y="1984443"/>
            <a:ext cx="5458838" cy="4192520"/>
          </a:xfrm>
        </p:spPr>
        <p:txBody>
          <a:bodyPr vert="horz" lIns="91440" tIns="45720" rIns="91440" bIns="45720" rtlCol="0" anchor="t">
            <a:normAutofit/>
          </a:bodyPr>
          <a:lstStyle/>
          <a:p>
            <a:pPr marL="0" indent="0">
              <a:buNone/>
            </a:pPr>
            <a:r>
              <a:rPr lang="en-US" b="1" dirty="0">
                <a:ea typeface="+mn-lt"/>
                <a:cs typeface="+mn-lt"/>
              </a:rPr>
              <a:t>Coal</a:t>
            </a:r>
            <a:r>
              <a:rPr lang="en-US" dirty="0">
                <a:ea typeface="+mn-lt"/>
                <a:cs typeface="+mn-lt"/>
              </a:rPr>
              <a:t> is a hard rock which can be burned as a fossil fuel.</a:t>
            </a:r>
            <a:endParaRPr lang="en-US" u="sng"/>
          </a:p>
          <a:p>
            <a:r>
              <a:rPr lang="en-US" dirty="0">
                <a:ea typeface="+mn-lt"/>
                <a:cs typeface="+mn-lt"/>
              </a:rPr>
              <a:t>Coal can be burned for energy or heat.</a:t>
            </a:r>
            <a:endParaRPr lang="en-US">
              <a:ea typeface="+mn-lt"/>
              <a:cs typeface="+mn-lt"/>
            </a:endParaRPr>
          </a:p>
          <a:p>
            <a:r>
              <a:rPr lang="en-US" dirty="0">
                <a:ea typeface="+mn-lt"/>
                <a:cs typeface="+mn-lt"/>
              </a:rPr>
              <a:t>About two-thirds of the coal mined today is burned in power stations to make electricity.</a:t>
            </a:r>
            <a:endParaRPr lang="en-US" dirty="0"/>
          </a:p>
        </p:txBody>
      </p:sp>
    </p:spTree>
    <p:extLst>
      <p:ext uri="{BB962C8B-B14F-4D97-AF65-F5344CB8AC3E}">
        <p14:creationId xmlns:p14="http://schemas.microsoft.com/office/powerpoint/2010/main" val="142419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EFEC6F-0508-3D4A-964E-72E66CB0ABA4}"/>
              </a:ext>
            </a:extLst>
          </p:cNvPr>
          <p:cNvSpPr>
            <a:spLocks noGrp="1"/>
          </p:cNvSpPr>
          <p:nvPr>
            <p:ph type="title"/>
          </p:nvPr>
        </p:nvSpPr>
        <p:spPr>
          <a:xfrm>
            <a:off x="271586" y="1234810"/>
            <a:ext cx="11223020" cy="1325563"/>
          </a:xfrm>
        </p:spPr>
        <p:txBody>
          <a:bodyPr>
            <a:normAutofit fontScale="90000"/>
          </a:bodyPr>
          <a:lstStyle/>
          <a:p>
            <a:r>
              <a:rPr lang="en-US" sz="4000" b="1" dirty="0"/>
              <a:t>      </a:t>
            </a:r>
            <a:r>
              <a:rPr lang="en-US" sz="5400" b="1" dirty="0"/>
              <a:t>Land</a:t>
            </a:r>
            <a:r>
              <a:rPr lang="en-US" dirty="0"/>
              <a:t> </a:t>
            </a:r>
            <a:r>
              <a:rPr lang="en-US" sz="5400" b="1" dirty="0"/>
              <a:t>resources</a:t>
            </a:r>
            <a:r>
              <a:rPr lang="en-US" dirty="0"/>
              <a:t> </a:t>
            </a:r>
            <a:br>
              <a:rPr lang="en-US" dirty="0"/>
            </a:br>
            <a:r>
              <a:rPr lang="en-US" dirty="0"/>
              <a:t>                </a:t>
            </a:r>
            <a:r>
              <a:rPr lang="en-US" sz="6000" b="1" dirty="0"/>
              <a:t>METALS</a:t>
            </a:r>
            <a:r>
              <a:rPr lang="en-US" dirty="0"/>
              <a:t> </a:t>
            </a:r>
          </a:p>
        </p:txBody>
      </p:sp>
      <p:sp>
        <p:nvSpPr>
          <p:cNvPr id="28" name="Content Placeholder 27">
            <a:extLst>
              <a:ext uri="{FF2B5EF4-FFF2-40B4-BE49-F238E27FC236}">
                <a16:creationId xmlns:a16="http://schemas.microsoft.com/office/drawing/2014/main" id="{1FFD4C00-5F72-8B53-F476-115B56D43390}"/>
              </a:ext>
            </a:extLst>
          </p:cNvPr>
          <p:cNvSpPr>
            <a:spLocks noGrp="1"/>
          </p:cNvSpPr>
          <p:nvPr>
            <p:ph idx="1"/>
          </p:nvPr>
        </p:nvSpPr>
        <p:spPr>
          <a:xfrm>
            <a:off x="730739" y="3066317"/>
            <a:ext cx="4933462" cy="4351338"/>
          </a:xfrm>
        </p:spPr>
        <p:txBody>
          <a:bodyPr>
            <a:normAutofit/>
          </a:bodyPr>
          <a:lstStyle/>
          <a:p>
            <a:endParaRPr lang="en-US"/>
          </a:p>
        </p:txBody>
      </p:sp>
      <p:pic>
        <p:nvPicPr>
          <p:cNvPr id="4" name="Picture 4" descr="A picture containing indoor&#10;&#10;Description automatically generated">
            <a:extLst>
              <a:ext uri="{FF2B5EF4-FFF2-40B4-BE49-F238E27FC236}">
                <a16:creationId xmlns:a16="http://schemas.microsoft.com/office/drawing/2014/main" id="{B0785784-32BF-5B4A-93C7-BD4671F6141B}"/>
              </a:ext>
            </a:extLst>
          </p:cNvPr>
          <p:cNvPicPr>
            <a:picLocks noChangeAspect="1"/>
          </p:cNvPicPr>
          <p:nvPr/>
        </p:nvPicPr>
        <p:blipFill rotWithShape="1">
          <a:blip r:embed="rId2"/>
          <a:srcRect t="1877" r="-3" b="12259"/>
          <a:stretch/>
        </p:blipFill>
        <p:spPr>
          <a:xfrm>
            <a:off x="6305807" y="3067558"/>
            <a:ext cx="5886193" cy="3790443"/>
          </a:xfrm>
          <a:custGeom>
            <a:avLst/>
            <a:gdLst/>
            <a:ahLst/>
            <a:cxnLst/>
            <a:rect l="l" t="t" r="r" b="b"/>
            <a:pathLst>
              <a:path w="5886193" h="3790443">
                <a:moveTo>
                  <a:pt x="3579591" y="0"/>
                </a:moveTo>
                <a:cubicBezTo>
                  <a:pt x="4444509" y="0"/>
                  <a:pt x="5237781" y="306756"/>
                  <a:pt x="5856546" y="817406"/>
                </a:cubicBezTo>
                <a:lnTo>
                  <a:pt x="5886193" y="844351"/>
                </a:lnTo>
                <a:lnTo>
                  <a:pt x="5886193" y="3790443"/>
                </a:lnTo>
                <a:lnTo>
                  <a:pt x="6662" y="3790443"/>
                </a:lnTo>
                <a:lnTo>
                  <a:pt x="0" y="3579594"/>
                </a:lnTo>
                <a:cubicBezTo>
                  <a:pt x="0" y="1602640"/>
                  <a:pt x="1602640" y="0"/>
                  <a:pt x="3579591" y="0"/>
                </a:cubicBezTo>
                <a:close/>
              </a:path>
            </a:pathLst>
          </a:custGeom>
        </p:spPr>
      </p:pic>
      <p:sp>
        <p:nvSpPr>
          <p:cNvPr id="33" name="Arc 3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4" descr="A picture containing plant&#10;&#10;Description automatically generated">
            <a:extLst>
              <a:ext uri="{FF2B5EF4-FFF2-40B4-BE49-F238E27FC236}">
                <a16:creationId xmlns:a16="http://schemas.microsoft.com/office/drawing/2014/main" id="{BFF4AB45-FA9B-3556-8D47-A4A9AFC174AF}"/>
              </a:ext>
            </a:extLst>
          </p:cNvPr>
          <p:cNvPicPr>
            <a:picLocks noChangeAspect="1"/>
          </p:cNvPicPr>
          <p:nvPr/>
        </p:nvPicPr>
        <p:blipFill rotWithShape="1">
          <a:blip r:embed="rId3"/>
          <a:srcRect t="14532" r="-3"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scene3d>
            <a:camera prst="orthographicFront"/>
            <a:lightRig rig="contrasting" dir="t">
              <a:rot lat="0" lon="0" rev="3000000"/>
            </a:lightRig>
          </a:scene3d>
          <a:sp3d contourW="7620">
            <a:bevelT w="95250" h="31750"/>
            <a:contourClr>
              <a:srgbClr val="333333"/>
            </a:contourClr>
          </a:sp3d>
        </p:spPr>
      </p:pic>
      <p:pic>
        <p:nvPicPr>
          <p:cNvPr id="5" name="Picture 5" descr="A picture containing text, cooking, pan&#10;&#10;Description automatically generated">
            <a:extLst>
              <a:ext uri="{FF2B5EF4-FFF2-40B4-BE49-F238E27FC236}">
                <a16:creationId xmlns:a16="http://schemas.microsoft.com/office/drawing/2014/main" id="{6CDD9FC3-D184-B714-5693-DEA237035EE0}"/>
              </a:ext>
            </a:extLst>
          </p:cNvPr>
          <p:cNvPicPr>
            <a:picLocks noChangeAspect="1"/>
          </p:cNvPicPr>
          <p:nvPr/>
        </p:nvPicPr>
        <p:blipFill rotWithShape="1">
          <a:blip r:embed="rId4"/>
          <a:srcRect l="39383" r="25036" b="-1"/>
          <a:stretch/>
        </p:blipFill>
        <p:spPr>
          <a:xfrm>
            <a:off x="10331780" y="139794"/>
            <a:ext cx="1860221" cy="2927764"/>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Tree>
    <p:extLst>
      <p:ext uri="{BB962C8B-B14F-4D97-AF65-F5344CB8AC3E}">
        <p14:creationId xmlns:p14="http://schemas.microsoft.com/office/powerpoint/2010/main" val="91619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5B58-3D0F-A76C-B18C-34317EAFF94A}"/>
              </a:ext>
            </a:extLst>
          </p:cNvPr>
          <p:cNvSpPr>
            <a:spLocks noGrp="1"/>
          </p:cNvSpPr>
          <p:nvPr>
            <p:ph type="title"/>
          </p:nvPr>
        </p:nvSpPr>
        <p:spPr/>
        <p:txBody>
          <a:bodyPr/>
          <a:lstStyle/>
          <a:p>
            <a:r>
              <a:rPr lang="en-US" dirty="0"/>
              <a:t>Some common metals found in land and their importance's</a:t>
            </a:r>
          </a:p>
        </p:txBody>
      </p:sp>
      <p:sp>
        <p:nvSpPr>
          <p:cNvPr id="3" name="Content Placeholder 2">
            <a:extLst>
              <a:ext uri="{FF2B5EF4-FFF2-40B4-BE49-F238E27FC236}">
                <a16:creationId xmlns:a16="http://schemas.microsoft.com/office/drawing/2014/main" id="{0DC454C1-1804-552F-4E77-F0CEA3DF532C}"/>
              </a:ext>
            </a:extLst>
          </p:cNvPr>
          <p:cNvSpPr>
            <a:spLocks noGrp="1"/>
          </p:cNvSpPr>
          <p:nvPr>
            <p:ph idx="1"/>
          </p:nvPr>
        </p:nvSpPr>
        <p:spPr>
          <a:xfrm>
            <a:off x="838200" y="1825625"/>
            <a:ext cx="10515600" cy="4949579"/>
          </a:xfrm>
        </p:spPr>
        <p:txBody>
          <a:bodyPr vert="horz" lIns="91440" tIns="45720" rIns="91440" bIns="45720" rtlCol="0" anchor="t">
            <a:normAutofit lnSpcReduction="10000"/>
          </a:bodyPr>
          <a:lstStyle/>
          <a:p>
            <a:r>
              <a:rPr lang="en-US" dirty="0"/>
              <a:t>Iron metal is hard and durable, it is used in concrete structures. </a:t>
            </a:r>
            <a:r>
              <a:rPr lang="en-US" dirty="0">
                <a:ea typeface="+mn-lt"/>
                <a:cs typeface="+mn-lt"/>
              </a:rPr>
              <a:t>Because</a:t>
            </a:r>
            <a:r>
              <a:rPr lang="en-US" b="1" dirty="0">
                <a:ea typeface="+mn-lt"/>
                <a:cs typeface="+mn-lt"/>
              </a:rPr>
              <a:t> </a:t>
            </a:r>
            <a:r>
              <a:rPr lang="en-US" dirty="0">
                <a:ea typeface="+mn-lt"/>
                <a:cs typeface="+mn-lt"/>
              </a:rPr>
              <a:t>it</a:t>
            </a:r>
            <a:r>
              <a:rPr lang="en-US" b="1" dirty="0">
                <a:ea typeface="+mn-lt"/>
                <a:cs typeface="+mn-lt"/>
              </a:rPr>
              <a:t> </a:t>
            </a:r>
            <a:r>
              <a:rPr lang="en-US" dirty="0">
                <a:ea typeface="+mn-lt"/>
                <a:cs typeface="+mn-lt"/>
              </a:rPr>
              <a:t>can</a:t>
            </a:r>
            <a:r>
              <a:rPr lang="en-US" b="1" dirty="0">
                <a:ea typeface="+mn-lt"/>
                <a:cs typeface="+mn-lt"/>
              </a:rPr>
              <a:t> </a:t>
            </a:r>
            <a:r>
              <a:rPr lang="en-US" dirty="0">
                <a:ea typeface="+mn-lt"/>
                <a:cs typeface="+mn-lt"/>
              </a:rPr>
              <a:t>be</a:t>
            </a:r>
            <a:r>
              <a:rPr lang="en-US" b="1" dirty="0">
                <a:ea typeface="+mn-lt"/>
                <a:cs typeface="+mn-lt"/>
              </a:rPr>
              <a:t> </a:t>
            </a:r>
            <a:r>
              <a:rPr lang="en-US" dirty="0">
                <a:ea typeface="+mn-lt"/>
                <a:cs typeface="+mn-lt"/>
              </a:rPr>
              <a:t>poured</a:t>
            </a:r>
            <a:r>
              <a:rPr lang="en-US" b="1" dirty="0">
                <a:ea typeface="+mn-lt"/>
                <a:cs typeface="+mn-lt"/>
              </a:rPr>
              <a:t> </a:t>
            </a:r>
            <a:r>
              <a:rPr lang="en-US" dirty="0">
                <a:ea typeface="+mn-lt"/>
                <a:cs typeface="+mn-lt"/>
              </a:rPr>
              <a:t>into</a:t>
            </a:r>
            <a:r>
              <a:rPr lang="en-US" b="1" dirty="0">
                <a:ea typeface="+mn-lt"/>
                <a:cs typeface="+mn-lt"/>
              </a:rPr>
              <a:t> </a:t>
            </a:r>
            <a:r>
              <a:rPr lang="en-US" dirty="0">
                <a:ea typeface="+mn-lt"/>
                <a:cs typeface="+mn-lt"/>
              </a:rPr>
              <a:t>forms</a:t>
            </a:r>
            <a:r>
              <a:rPr lang="en-US" b="1" dirty="0">
                <a:ea typeface="+mn-lt"/>
                <a:cs typeface="+mn-lt"/>
              </a:rPr>
              <a:t> </a:t>
            </a:r>
            <a:r>
              <a:rPr lang="en-US" dirty="0">
                <a:ea typeface="+mn-lt"/>
                <a:cs typeface="+mn-lt"/>
              </a:rPr>
              <a:t>while</a:t>
            </a:r>
            <a:r>
              <a:rPr lang="en-US" b="1" dirty="0">
                <a:ea typeface="+mn-lt"/>
                <a:cs typeface="+mn-lt"/>
              </a:rPr>
              <a:t> </a:t>
            </a:r>
            <a:r>
              <a:rPr lang="en-US" dirty="0">
                <a:ea typeface="+mn-lt"/>
                <a:cs typeface="+mn-lt"/>
              </a:rPr>
              <a:t>liquid</a:t>
            </a:r>
            <a:r>
              <a:rPr lang="en-US" b="1" dirty="0">
                <a:ea typeface="+mn-lt"/>
                <a:cs typeface="+mn-lt"/>
              </a:rPr>
              <a:t> </a:t>
            </a:r>
            <a:r>
              <a:rPr lang="en-US" dirty="0">
                <a:ea typeface="+mn-lt"/>
                <a:cs typeface="+mn-lt"/>
              </a:rPr>
              <a:t>to</a:t>
            </a:r>
            <a:r>
              <a:rPr lang="en-US" b="1" dirty="0">
                <a:ea typeface="+mn-lt"/>
                <a:cs typeface="+mn-lt"/>
              </a:rPr>
              <a:t> </a:t>
            </a:r>
            <a:r>
              <a:rPr lang="en-US">
                <a:ea typeface="+mn-lt"/>
                <a:cs typeface="+mn-lt"/>
              </a:rPr>
              <a:t>produce a great</a:t>
            </a:r>
            <a:r>
              <a:rPr lang="en-US" b="1" dirty="0">
                <a:ea typeface="+mn-lt"/>
                <a:cs typeface="+mn-lt"/>
              </a:rPr>
              <a:t> </a:t>
            </a:r>
            <a:r>
              <a:rPr lang="en-US" dirty="0">
                <a:ea typeface="+mn-lt"/>
                <a:cs typeface="+mn-lt"/>
              </a:rPr>
              <a:t>variety</a:t>
            </a:r>
            <a:r>
              <a:rPr lang="en-US" b="1" dirty="0">
                <a:ea typeface="+mn-lt"/>
                <a:cs typeface="+mn-lt"/>
              </a:rPr>
              <a:t> </a:t>
            </a:r>
            <a:r>
              <a:rPr lang="en-US" dirty="0">
                <a:ea typeface="+mn-lt"/>
                <a:cs typeface="+mn-lt"/>
              </a:rPr>
              <a:t>of</a:t>
            </a:r>
            <a:r>
              <a:rPr lang="en-US" b="1" dirty="0">
                <a:ea typeface="+mn-lt"/>
                <a:cs typeface="+mn-lt"/>
              </a:rPr>
              <a:t> </a:t>
            </a:r>
            <a:r>
              <a:rPr lang="en-US" dirty="0">
                <a:ea typeface="+mn-lt"/>
                <a:cs typeface="+mn-lt"/>
              </a:rPr>
              <a:t>structural</a:t>
            </a:r>
            <a:r>
              <a:rPr lang="en-US" b="1" dirty="0">
                <a:ea typeface="+mn-lt"/>
                <a:cs typeface="+mn-lt"/>
              </a:rPr>
              <a:t> </a:t>
            </a:r>
            <a:r>
              <a:rPr lang="en-US" dirty="0">
                <a:ea typeface="+mn-lt"/>
                <a:cs typeface="+mn-lt"/>
              </a:rPr>
              <a:t>elements, it provides an economical substitute for traditional materials, and it has the advantages of continuity (absence of joints) and of fusing with other materials.</a:t>
            </a:r>
            <a:endParaRPr lang="en-US" dirty="0"/>
          </a:p>
          <a:p>
            <a:r>
              <a:rPr lang="en-US" dirty="0">
                <a:ea typeface="+mn-lt"/>
                <a:cs typeface="+mn-lt"/>
              </a:rPr>
              <a:t>Aluminum</a:t>
            </a:r>
            <a:r>
              <a:rPr lang="en-US" b="1" dirty="0">
                <a:ea typeface="+mn-lt"/>
                <a:cs typeface="+mn-lt"/>
              </a:rPr>
              <a:t> </a:t>
            </a:r>
            <a:r>
              <a:rPr lang="en-US">
                <a:ea typeface="+mn-lt"/>
                <a:cs typeface="+mn-lt"/>
              </a:rPr>
              <a:t>is a ductile</a:t>
            </a:r>
            <a:r>
              <a:rPr lang="en-US" b="1" dirty="0">
                <a:ea typeface="+mn-lt"/>
                <a:cs typeface="+mn-lt"/>
              </a:rPr>
              <a:t> </a:t>
            </a:r>
            <a:r>
              <a:rPr lang="en-US" dirty="0">
                <a:ea typeface="+mn-lt"/>
                <a:cs typeface="+mn-lt"/>
              </a:rPr>
              <a:t>metal</a:t>
            </a:r>
            <a:r>
              <a:rPr lang="en-US" b="1" dirty="0">
                <a:ea typeface="+mn-lt"/>
                <a:cs typeface="+mn-lt"/>
              </a:rPr>
              <a:t> </a:t>
            </a:r>
            <a:r>
              <a:rPr lang="en-US" dirty="0">
                <a:ea typeface="+mn-lt"/>
                <a:cs typeface="+mn-lt"/>
              </a:rPr>
              <a:t>and</a:t>
            </a:r>
            <a:r>
              <a:rPr lang="en-US" b="1" dirty="0">
                <a:ea typeface="+mn-lt"/>
                <a:cs typeface="+mn-lt"/>
              </a:rPr>
              <a:t> </a:t>
            </a:r>
            <a:r>
              <a:rPr lang="en-US" dirty="0">
                <a:ea typeface="+mn-lt"/>
                <a:cs typeface="+mn-lt"/>
              </a:rPr>
              <a:t>it</a:t>
            </a:r>
            <a:r>
              <a:rPr lang="en-US" b="1" dirty="0">
                <a:ea typeface="+mn-lt"/>
                <a:cs typeface="+mn-lt"/>
              </a:rPr>
              <a:t> </a:t>
            </a:r>
            <a:r>
              <a:rPr lang="en-US" dirty="0">
                <a:ea typeface="+mn-lt"/>
                <a:cs typeface="+mn-lt"/>
              </a:rPr>
              <a:t>has a high</a:t>
            </a:r>
            <a:r>
              <a:rPr lang="en-US" b="1" dirty="0">
                <a:ea typeface="+mn-lt"/>
                <a:cs typeface="+mn-lt"/>
              </a:rPr>
              <a:t> </a:t>
            </a:r>
            <a:r>
              <a:rPr lang="en-US" dirty="0">
                <a:ea typeface="+mn-lt"/>
                <a:cs typeface="+mn-lt"/>
              </a:rPr>
              <a:t>melting</a:t>
            </a:r>
            <a:r>
              <a:rPr lang="en-US" b="1" dirty="0">
                <a:ea typeface="+mn-lt"/>
                <a:cs typeface="+mn-lt"/>
              </a:rPr>
              <a:t> </a:t>
            </a:r>
            <a:r>
              <a:rPr lang="en-US" dirty="0">
                <a:ea typeface="+mn-lt"/>
                <a:cs typeface="+mn-lt"/>
              </a:rPr>
              <a:t>point</a:t>
            </a:r>
            <a:r>
              <a:rPr lang="en-US" b="1" dirty="0">
                <a:ea typeface="+mn-lt"/>
                <a:cs typeface="+mn-lt"/>
              </a:rPr>
              <a:t> </a:t>
            </a:r>
            <a:r>
              <a:rPr lang="en-US" dirty="0">
                <a:ea typeface="+mn-lt"/>
                <a:cs typeface="+mn-lt"/>
              </a:rPr>
              <a:t>and</a:t>
            </a:r>
            <a:r>
              <a:rPr lang="en-US" b="1" dirty="0">
                <a:ea typeface="+mn-lt"/>
                <a:cs typeface="+mn-lt"/>
              </a:rPr>
              <a:t> </a:t>
            </a:r>
            <a:r>
              <a:rPr lang="en-US" dirty="0">
                <a:ea typeface="+mn-lt"/>
                <a:cs typeface="+mn-lt"/>
              </a:rPr>
              <a:t>good</a:t>
            </a:r>
            <a:r>
              <a:rPr lang="en-US" b="1" dirty="0">
                <a:ea typeface="+mn-lt"/>
                <a:cs typeface="+mn-lt"/>
              </a:rPr>
              <a:t> </a:t>
            </a:r>
            <a:r>
              <a:rPr lang="en-US" dirty="0">
                <a:ea typeface="+mn-lt"/>
                <a:cs typeface="+mn-lt"/>
              </a:rPr>
              <a:t>thermal</a:t>
            </a:r>
            <a:r>
              <a:rPr lang="en-US" b="1" dirty="0">
                <a:ea typeface="+mn-lt"/>
                <a:cs typeface="+mn-lt"/>
              </a:rPr>
              <a:t> </a:t>
            </a:r>
            <a:r>
              <a:rPr lang="en-US" dirty="0">
                <a:ea typeface="+mn-lt"/>
                <a:cs typeface="+mn-lt"/>
              </a:rPr>
              <a:t>conductivity. Metals like copper and aluminum and alloys like steel are mostly used to make utensils. Due to their ability to conduct heat, copper and aluminum are the most common metals that are used as utensil materials.</a:t>
            </a:r>
          </a:p>
          <a:p>
            <a:r>
              <a:rPr lang="en-US" dirty="0">
                <a:ea typeface="+mn-lt"/>
                <a:cs typeface="+mn-lt"/>
              </a:rPr>
              <a:t>Copper is used for electrical wiring because it</a:t>
            </a:r>
            <a:r>
              <a:rPr lang="en-US" b="1" dirty="0">
                <a:ea typeface="+mn-lt"/>
                <a:cs typeface="+mn-lt"/>
              </a:rPr>
              <a:t> </a:t>
            </a:r>
            <a:r>
              <a:rPr lang="en-US">
                <a:ea typeface="+mn-lt"/>
                <a:cs typeface="+mn-lt"/>
              </a:rPr>
              <a:t>is a good</a:t>
            </a:r>
            <a:r>
              <a:rPr lang="en-US" b="1" dirty="0">
                <a:ea typeface="+mn-lt"/>
                <a:cs typeface="+mn-lt"/>
              </a:rPr>
              <a:t> </a:t>
            </a:r>
            <a:r>
              <a:rPr lang="en-US" dirty="0">
                <a:ea typeface="+mn-lt"/>
                <a:cs typeface="+mn-lt"/>
              </a:rPr>
              <a:t>conductor</a:t>
            </a:r>
            <a:r>
              <a:rPr lang="en-US" b="1" dirty="0">
                <a:ea typeface="+mn-lt"/>
                <a:cs typeface="+mn-lt"/>
              </a:rPr>
              <a:t> </a:t>
            </a:r>
            <a:r>
              <a:rPr lang="en-US" dirty="0">
                <a:ea typeface="+mn-lt"/>
                <a:cs typeface="+mn-lt"/>
              </a:rPr>
              <a:t>of</a:t>
            </a:r>
            <a:r>
              <a:rPr lang="en-US" b="1" dirty="0">
                <a:ea typeface="+mn-lt"/>
                <a:cs typeface="+mn-lt"/>
              </a:rPr>
              <a:t> </a:t>
            </a:r>
            <a:r>
              <a:rPr lang="en-US" dirty="0">
                <a:ea typeface="+mn-lt"/>
                <a:cs typeface="+mn-lt"/>
              </a:rPr>
              <a:t>electricity. The free electrons in metals can move through the metal, allowing metals to conduct electricity.</a:t>
            </a:r>
            <a:endParaRPr lang="en-US" dirty="0"/>
          </a:p>
        </p:txBody>
      </p:sp>
    </p:spTree>
    <p:extLst>
      <p:ext uri="{BB962C8B-B14F-4D97-AF65-F5344CB8AC3E}">
        <p14:creationId xmlns:p14="http://schemas.microsoft.com/office/powerpoint/2010/main" val="167656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6FEC9B-B37C-A33E-96BB-9F2523289F9A}"/>
              </a:ext>
            </a:extLst>
          </p:cNvPr>
          <p:cNvSpPr>
            <a:spLocks noGrp="1"/>
          </p:cNvSpPr>
          <p:nvPr>
            <p:ph type="title"/>
          </p:nvPr>
        </p:nvSpPr>
        <p:spPr>
          <a:xfrm>
            <a:off x="-1399634" y="311415"/>
            <a:ext cx="8408473" cy="3717888"/>
          </a:xfrm>
        </p:spPr>
        <p:txBody>
          <a:bodyPr>
            <a:normAutofit/>
          </a:bodyPr>
          <a:lstStyle/>
          <a:p>
            <a:pPr algn="ctr"/>
            <a:r>
              <a:rPr lang="en-US" sz="4000" b="1" dirty="0"/>
              <a:t>Land</a:t>
            </a:r>
            <a:r>
              <a:rPr lang="en-US" dirty="0"/>
              <a:t> </a:t>
            </a:r>
            <a:r>
              <a:rPr lang="en-US" sz="4000" b="1" dirty="0"/>
              <a:t>resources</a:t>
            </a:r>
            <a:r>
              <a:rPr lang="en-US" b="1" dirty="0"/>
              <a:t> :</a:t>
            </a:r>
            <a:br>
              <a:rPr lang="en-US" b="1" dirty="0"/>
            </a:br>
            <a:br>
              <a:rPr lang="en-US" b="1" dirty="0"/>
            </a:br>
            <a:r>
              <a:rPr lang="en-US" dirty="0"/>
              <a:t>      Expensive</a:t>
            </a:r>
            <a:r>
              <a:rPr lang="en-US" b="1" dirty="0"/>
              <a:t> </a:t>
            </a:r>
            <a:r>
              <a:rPr lang="en-US" dirty="0"/>
              <a:t>materials</a:t>
            </a:r>
            <a:r>
              <a:rPr lang="en-US" b="1" dirty="0"/>
              <a:t> </a:t>
            </a:r>
            <a:r>
              <a:rPr lang="en-US" dirty="0"/>
              <a:t>like</a:t>
            </a:r>
            <a:r>
              <a:rPr lang="en-US" b="1" dirty="0"/>
              <a:t> </a:t>
            </a:r>
            <a:br>
              <a:rPr lang="en-US" b="1" dirty="0"/>
            </a:br>
            <a:r>
              <a:rPr lang="en-US" dirty="0"/>
              <a:t>Gold</a:t>
            </a:r>
            <a:r>
              <a:rPr lang="en-US" b="1" dirty="0"/>
              <a:t> </a:t>
            </a:r>
            <a:r>
              <a:rPr lang="en-US" dirty="0"/>
              <a:t>and</a:t>
            </a:r>
            <a:r>
              <a:rPr lang="en-US" b="1" dirty="0"/>
              <a:t> </a:t>
            </a:r>
            <a:r>
              <a:rPr lang="en-US" dirty="0"/>
              <a:t>Diamonds.</a:t>
            </a:r>
            <a:endParaRPr lang="en-US" b="1" dirty="0"/>
          </a:p>
        </p:txBody>
      </p:sp>
      <p:sp>
        <p:nvSpPr>
          <p:cNvPr id="45" name="Content Placeholder 44">
            <a:extLst>
              <a:ext uri="{FF2B5EF4-FFF2-40B4-BE49-F238E27FC236}">
                <a16:creationId xmlns:a16="http://schemas.microsoft.com/office/drawing/2014/main" id="{A570CEA4-EC8B-9504-AF32-99EFD12DB11C}"/>
              </a:ext>
            </a:extLst>
          </p:cNvPr>
          <p:cNvSpPr>
            <a:spLocks noGrp="1"/>
          </p:cNvSpPr>
          <p:nvPr>
            <p:ph idx="1"/>
          </p:nvPr>
        </p:nvSpPr>
        <p:spPr>
          <a:xfrm>
            <a:off x="157309" y="5992088"/>
            <a:ext cx="5883501" cy="5671547"/>
          </a:xfrm>
        </p:spPr>
        <p:txBody>
          <a:bodyPr vert="horz" lIns="91440" tIns="45720" rIns="91440" bIns="45720" rtlCol="0" anchor="t">
            <a:normAutofit/>
          </a:bodyPr>
          <a:lstStyle/>
          <a:p>
            <a:endParaRPr lang="en-US" dirty="0"/>
          </a:p>
          <a:p>
            <a:endParaRPr lang="en-US" dirty="0"/>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4">
            <a:extLst>
              <a:ext uri="{FF2B5EF4-FFF2-40B4-BE49-F238E27FC236}">
                <a16:creationId xmlns:a16="http://schemas.microsoft.com/office/drawing/2014/main" id="{DFE1A00B-EE79-61FD-F96E-60CE233EF1BD}"/>
              </a:ext>
            </a:extLst>
          </p:cNvPr>
          <p:cNvPicPr>
            <a:picLocks noChangeAspect="1"/>
          </p:cNvPicPr>
          <p:nvPr/>
        </p:nvPicPr>
        <p:blipFill rotWithShape="1">
          <a:blip r:embed="rId2"/>
          <a:srcRect l="21866" r="11388"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2" name="Arc 5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4" descr="A picture containing dark&#10;&#10;Description automatically generated">
            <a:extLst>
              <a:ext uri="{FF2B5EF4-FFF2-40B4-BE49-F238E27FC236}">
                <a16:creationId xmlns:a16="http://schemas.microsoft.com/office/drawing/2014/main" id="{26936D90-62D1-2EF1-AB5C-03BC1F56F9B4}"/>
              </a:ext>
            </a:extLst>
          </p:cNvPr>
          <p:cNvPicPr>
            <a:picLocks noChangeAspect="1"/>
          </p:cNvPicPr>
          <p:nvPr/>
        </p:nvPicPr>
        <p:blipFill rotWithShape="1">
          <a:blip r:embed="rId3"/>
          <a:srcRect l="10094" r="12048"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626616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87CC-2BBA-D0E0-BC85-8A87C5D598A6}"/>
              </a:ext>
            </a:extLst>
          </p:cNvPr>
          <p:cNvSpPr>
            <a:spLocks noGrp="1"/>
          </p:cNvSpPr>
          <p:nvPr>
            <p:ph type="title"/>
          </p:nvPr>
        </p:nvSpPr>
        <p:spPr/>
        <p:txBody>
          <a:bodyPr/>
          <a:lstStyle/>
          <a:p>
            <a:r>
              <a:rPr lang="en-US" dirty="0"/>
              <a:t>Land resources minerals like gold and diamond</a:t>
            </a:r>
          </a:p>
        </p:txBody>
      </p:sp>
      <p:sp>
        <p:nvSpPr>
          <p:cNvPr id="3" name="Content Placeholder 2">
            <a:extLst>
              <a:ext uri="{FF2B5EF4-FFF2-40B4-BE49-F238E27FC236}">
                <a16:creationId xmlns:a16="http://schemas.microsoft.com/office/drawing/2014/main" id="{885014F8-A711-5DD6-1364-B8042C04E1E8}"/>
              </a:ext>
            </a:extLst>
          </p:cNvPr>
          <p:cNvSpPr>
            <a:spLocks noGrp="1"/>
          </p:cNvSpPr>
          <p:nvPr>
            <p:ph idx="1"/>
          </p:nvPr>
        </p:nvSpPr>
        <p:spPr/>
        <p:txBody>
          <a:bodyPr vert="horz" lIns="91440" tIns="45720" rIns="91440" bIns="45720" rtlCol="0" anchor="t">
            <a:normAutofit/>
          </a:bodyPr>
          <a:lstStyle/>
          <a:p>
            <a:r>
              <a:rPr lang="en-US" dirty="0">
                <a:ea typeface="+mn-lt"/>
                <a:cs typeface="+mn-lt"/>
              </a:rPr>
              <a:t>Expensive materials like gold and diamond are found in land.</a:t>
            </a:r>
          </a:p>
          <a:p>
            <a:r>
              <a:rPr lang="en-US" dirty="0">
                <a:ea typeface="+mn-lt"/>
                <a:cs typeface="+mn-lt"/>
              </a:rPr>
              <a:t>They are commonly used as jewelries but they also used in industries and medical field.</a:t>
            </a:r>
          </a:p>
          <a:p>
            <a:r>
              <a:rPr lang="en-US" dirty="0">
                <a:ea typeface="+mn-lt"/>
                <a:cs typeface="+mn-lt"/>
              </a:rPr>
              <a:t> Gold</a:t>
            </a:r>
            <a:r>
              <a:rPr lang="en-US" dirty="0"/>
              <a:t> itself also plays a critical role in supporting societies' needs and is considered important across cultures globally. It</a:t>
            </a:r>
            <a:r>
              <a:rPr lang="en-US" b="1" dirty="0"/>
              <a:t> </a:t>
            </a:r>
            <a:r>
              <a:rPr lang="en-US" dirty="0"/>
              <a:t>is</a:t>
            </a:r>
            <a:r>
              <a:rPr lang="en-US" b="1" dirty="0"/>
              <a:t> </a:t>
            </a:r>
            <a:r>
              <a:rPr lang="en-US" dirty="0"/>
              <a:t>deeply</a:t>
            </a:r>
            <a:r>
              <a:rPr lang="en-US" b="1" dirty="0"/>
              <a:t> </a:t>
            </a:r>
            <a:r>
              <a:rPr lang="en-US" dirty="0"/>
              <a:t>understood</a:t>
            </a:r>
            <a:r>
              <a:rPr lang="en-US" b="1" dirty="0"/>
              <a:t> </a:t>
            </a:r>
            <a:r>
              <a:rPr lang="en-US" dirty="0"/>
              <a:t>and</a:t>
            </a:r>
            <a:r>
              <a:rPr lang="en-US" b="1" dirty="0"/>
              <a:t> </a:t>
            </a:r>
            <a:r>
              <a:rPr lang="en-US" dirty="0"/>
              <a:t>recognized</a:t>
            </a:r>
            <a:r>
              <a:rPr lang="en-US" b="1" dirty="0"/>
              <a:t> </a:t>
            </a:r>
            <a:r>
              <a:rPr lang="en-US" dirty="0"/>
              <a:t>as a source</a:t>
            </a:r>
            <a:r>
              <a:rPr lang="en-US" b="1" dirty="0"/>
              <a:t> </a:t>
            </a:r>
            <a:r>
              <a:rPr lang="en-US" dirty="0"/>
              <a:t>of</a:t>
            </a:r>
            <a:r>
              <a:rPr lang="en-US" b="1" dirty="0"/>
              <a:t> </a:t>
            </a:r>
            <a:r>
              <a:rPr lang="en-US" dirty="0"/>
              <a:t>financial</a:t>
            </a:r>
            <a:r>
              <a:rPr lang="en-US" b="1" dirty="0"/>
              <a:t> </a:t>
            </a:r>
            <a:r>
              <a:rPr lang="en-US" dirty="0"/>
              <a:t>security</a:t>
            </a:r>
            <a:r>
              <a:rPr lang="en-US" b="1" dirty="0"/>
              <a:t> </a:t>
            </a:r>
            <a:r>
              <a:rPr lang="en-US" dirty="0"/>
              <a:t>and</a:t>
            </a:r>
            <a:r>
              <a:rPr lang="en-US" b="1" dirty="0"/>
              <a:t> </a:t>
            </a:r>
            <a:r>
              <a:rPr lang="en-US" dirty="0"/>
              <a:t>is</a:t>
            </a:r>
            <a:r>
              <a:rPr lang="en-US" b="1" dirty="0"/>
              <a:t> </a:t>
            </a:r>
            <a:r>
              <a:rPr lang="en-US" dirty="0"/>
              <a:t>critical</a:t>
            </a:r>
            <a:r>
              <a:rPr lang="en-US" b="1" dirty="0"/>
              <a:t> </a:t>
            </a:r>
            <a:r>
              <a:rPr lang="en-US" dirty="0"/>
              <a:t>to</a:t>
            </a:r>
            <a:r>
              <a:rPr lang="en-US" b="1" dirty="0"/>
              <a:t> </a:t>
            </a:r>
            <a:r>
              <a:rPr lang="en-US" dirty="0"/>
              <a:t>numerous</a:t>
            </a:r>
            <a:r>
              <a:rPr lang="en-US" b="1" dirty="0"/>
              <a:t> </a:t>
            </a:r>
            <a:r>
              <a:rPr lang="en-US" dirty="0"/>
              <a:t>technological</a:t>
            </a:r>
            <a:r>
              <a:rPr lang="en-US" b="1" dirty="0"/>
              <a:t> </a:t>
            </a:r>
            <a:r>
              <a:rPr lang="en-US" dirty="0"/>
              <a:t>and</a:t>
            </a:r>
            <a:r>
              <a:rPr lang="en-US" b="1" dirty="0"/>
              <a:t> </a:t>
            </a:r>
            <a:r>
              <a:rPr lang="en-US" dirty="0"/>
              <a:t>healthcare</a:t>
            </a:r>
            <a:r>
              <a:rPr lang="en-US" b="1" dirty="0"/>
              <a:t> </a:t>
            </a:r>
            <a:r>
              <a:rPr lang="en-US" dirty="0"/>
              <a:t>applications.</a:t>
            </a:r>
            <a:endParaRPr lang="en-US" dirty="0">
              <a:ea typeface="+mn-lt"/>
              <a:cs typeface="+mn-lt"/>
            </a:endParaRPr>
          </a:p>
          <a:p>
            <a:r>
              <a:rPr lang="en-US" dirty="0"/>
              <a:t>Diamonds are used</a:t>
            </a:r>
            <a:r>
              <a:rPr lang="en-US" b="1" dirty="0"/>
              <a:t> </a:t>
            </a:r>
            <a:r>
              <a:rPr lang="en-US" dirty="0"/>
              <a:t>for</a:t>
            </a:r>
            <a:r>
              <a:rPr lang="en-US" b="1" dirty="0"/>
              <a:t> </a:t>
            </a:r>
            <a:r>
              <a:rPr lang="en-US" dirty="0"/>
              <a:t>industrial</a:t>
            </a:r>
            <a:r>
              <a:rPr lang="en-US" b="1" dirty="0"/>
              <a:t> </a:t>
            </a:r>
            <a:r>
              <a:rPr lang="en-US" dirty="0"/>
              <a:t>purpose. Its property of hardness is useful to drill, grind or cut materials. Hence, some blades used for cutting and drills in the industry used diamonds.</a:t>
            </a:r>
            <a:endParaRPr lang="en-US" dirty="0">
              <a:ea typeface="+mn-lt"/>
              <a:cs typeface="+mn-lt"/>
            </a:endParaRPr>
          </a:p>
          <a:p>
            <a:endParaRPr lang="en-US" dirty="0"/>
          </a:p>
        </p:txBody>
      </p:sp>
    </p:spTree>
    <p:extLst>
      <p:ext uri="{BB962C8B-B14F-4D97-AF65-F5344CB8AC3E}">
        <p14:creationId xmlns:p14="http://schemas.microsoft.com/office/powerpoint/2010/main" val="39199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5"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alendar&#10;&#10;Description automatically generated">
            <a:extLst>
              <a:ext uri="{FF2B5EF4-FFF2-40B4-BE49-F238E27FC236}">
                <a16:creationId xmlns:a16="http://schemas.microsoft.com/office/drawing/2014/main" id="{48621517-F7F9-F23A-4159-74C8151E2B52}"/>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36" name="Rectangle 2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235091-1E6F-2EA5-B2C0-DD02D0279C3C}"/>
              </a:ext>
            </a:extLst>
          </p:cNvPr>
          <p:cNvSpPr>
            <a:spLocks noGrp="1"/>
          </p:cNvSpPr>
          <p:nvPr>
            <p:ph type="title"/>
          </p:nvPr>
        </p:nvSpPr>
        <p:spPr>
          <a:xfrm>
            <a:off x="477981" y="1122362"/>
            <a:ext cx="4023360" cy="2802219"/>
          </a:xfrm>
        </p:spPr>
        <p:txBody>
          <a:bodyPr vert="horz" lIns="91440" tIns="45720" rIns="91440" bIns="45720" rtlCol="0" anchor="b">
            <a:normAutofit/>
          </a:bodyPr>
          <a:lstStyle/>
          <a:p>
            <a:endParaRPr lang="en-US" sz="5400" kern="1200" dirty="0">
              <a:latin typeface="+mj-lt"/>
            </a:endParaRPr>
          </a:p>
        </p:txBody>
      </p:sp>
      <p:sp>
        <p:nvSpPr>
          <p:cNvPr id="5" name="TextBox 4">
            <a:extLst>
              <a:ext uri="{FF2B5EF4-FFF2-40B4-BE49-F238E27FC236}">
                <a16:creationId xmlns:a16="http://schemas.microsoft.com/office/drawing/2014/main" id="{A4899CBD-9149-3060-19D9-1D900E6C9701}"/>
              </a:ext>
            </a:extLst>
          </p:cNvPr>
          <p:cNvSpPr txBox="1"/>
          <p:nvPr/>
        </p:nvSpPr>
        <p:spPr>
          <a:xfrm>
            <a:off x="9490619" y="6657945"/>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89896364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DD453324-C6A3-43E4-B553-D2849502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c 53">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B5E143-998B-9DBB-8C55-F714B26164E9}"/>
              </a:ext>
            </a:extLst>
          </p:cNvPr>
          <p:cNvSpPr>
            <a:spLocks noGrp="1"/>
          </p:cNvSpPr>
          <p:nvPr>
            <p:ph type="title"/>
          </p:nvPr>
        </p:nvSpPr>
        <p:spPr>
          <a:xfrm>
            <a:off x="643467" y="795509"/>
            <a:ext cx="5271106" cy="2798604"/>
          </a:xfrm>
        </p:spPr>
        <p:txBody>
          <a:bodyPr vert="horz" lIns="91440" tIns="45720" rIns="91440" bIns="45720" rtlCol="0" anchor="b">
            <a:normAutofit fontScale="90000"/>
          </a:bodyPr>
          <a:lstStyle/>
          <a:p>
            <a:r>
              <a:rPr lang="en-US" sz="5100" b="1" dirty="0">
                <a:solidFill>
                  <a:srgbClr val="FFFFFF"/>
                </a:solidFill>
              </a:rPr>
              <a:t>Land</a:t>
            </a:r>
            <a:r>
              <a:rPr lang="en-US" sz="5100" dirty="0">
                <a:solidFill>
                  <a:srgbClr val="FFFFFF"/>
                </a:solidFill>
              </a:rPr>
              <a:t> </a:t>
            </a:r>
            <a:r>
              <a:rPr lang="en-US" sz="5100" b="1" dirty="0">
                <a:solidFill>
                  <a:srgbClr val="FFFFFF"/>
                </a:solidFill>
              </a:rPr>
              <a:t>resources</a:t>
            </a:r>
            <a:r>
              <a:rPr lang="en-US" sz="5100" dirty="0">
                <a:solidFill>
                  <a:srgbClr val="FFFFFF"/>
                </a:solidFill>
              </a:rPr>
              <a:t>: </a:t>
            </a:r>
            <a:r>
              <a:rPr lang="en-US" sz="5100" b="1" dirty="0">
                <a:solidFill>
                  <a:srgbClr val="FFFFFF"/>
                </a:solidFill>
              </a:rPr>
              <a:t>it</a:t>
            </a:r>
            <a:r>
              <a:rPr lang="en-US" sz="5100" dirty="0">
                <a:solidFill>
                  <a:srgbClr val="FFFFFF"/>
                </a:solidFill>
              </a:rPr>
              <a:t> </a:t>
            </a:r>
            <a:r>
              <a:rPr lang="en-US" sz="5100" b="1" dirty="0">
                <a:solidFill>
                  <a:srgbClr val="FFFFFF"/>
                </a:solidFill>
              </a:rPr>
              <a:t>is a home</a:t>
            </a:r>
            <a:r>
              <a:rPr lang="en-US" sz="5100" dirty="0">
                <a:solidFill>
                  <a:srgbClr val="FFFFFF"/>
                </a:solidFill>
              </a:rPr>
              <a:t> </a:t>
            </a:r>
            <a:r>
              <a:rPr lang="en-US" sz="5100" b="1" dirty="0">
                <a:solidFill>
                  <a:srgbClr val="FFFFFF"/>
                </a:solidFill>
              </a:rPr>
              <a:t>to</a:t>
            </a:r>
            <a:r>
              <a:rPr lang="en-US" sz="5100" dirty="0">
                <a:solidFill>
                  <a:srgbClr val="FFFFFF"/>
                </a:solidFill>
              </a:rPr>
              <a:t> </a:t>
            </a:r>
            <a:r>
              <a:rPr lang="en-US" sz="5100" b="1" dirty="0">
                <a:solidFill>
                  <a:srgbClr val="FFFFFF"/>
                </a:solidFill>
              </a:rPr>
              <a:t>humans</a:t>
            </a:r>
            <a:r>
              <a:rPr lang="en-US" sz="5100" dirty="0">
                <a:solidFill>
                  <a:srgbClr val="FFFFFF"/>
                </a:solidFill>
              </a:rPr>
              <a:t>, </a:t>
            </a:r>
            <a:r>
              <a:rPr lang="en-US" sz="5100" b="1" dirty="0">
                <a:solidFill>
                  <a:srgbClr val="FFFFFF"/>
                </a:solidFill>
              </a:rPr>
              <a:t>animals and fossorial</a:t>
            </a:r>
            <a:r>
              <a:rPr lang="en-US" sz="5100" dirty="0">
                <a:solidFill>
                  <a:srgbClr val="FFFFFF"/>
                </a:solidFill>
              </a:rPr>
              <a:t> </a:t>
            </a:r>
            <a:r>
              <a:rPr lang="en-US" sz="5100" b="1" dirty="0">
                <a:solidFill>
                  <a:srgbClr val="FFFFFF"/>
                </a:solidFill>
              </a:rPr>
              <a:t>animals.</a:t>
            </a:r>
            <a:endParaRPr lang="en-US" sz="5100" kern="1200" dirty="0">
              <a:solidFill>
                <a:srgbClr val="FFFFFF"/>
              </a:solidFill>
            </a:endParaRPr>
          </a:p>
        </p:txBody>
      </p:sp>
      <p:pic>
        <p:nvPicPr>
          <p:cNvPr id="4" name="Picture 4" descr="A picture containing text, indoor, graffiti, painted&#10;&#10;Description automatically generated">
            <a:extLst>
              <a:ext uri="{FF2B5EF4-FFF2-40B4-BE49-F238E27FC236}">
                <a16:creationId xmlns:a16="http://schemas.microsoft.com/office/drawing/2014/main" id="{F12F8114-6998-0D17-5329-FF16215BB06B}"/>
              </a:ext>
            </a:extLst>
          </p:cNvPr>
          <p:cNvPicPr>
            <a:picLocks noGrp="1" noChangeAspect="1"/>
          </p:cNvPicPr>
          <p:nvPr>
            <p:ph idx="1"/>
          </p:nvPr>
        </p:nvPicPr>
        <p:blipFill rotWithShape="1">
          <a:blip r:embed="rId2"/>
          <a:srcRect t="12887" r="4" b="2324"/>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56" name="Oval 55">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4" descr="A picture containing text, building, outdoor&#10;&#10;Description automatically generated">
            <a:extLst>
              <a:ext uri="{FF2B5EF4-FFF2-40B4-BE49-F238E27FC236}">
                <a16:creationId xmlns:a16="http://schemas.microsoft.com/office/drawing/2014/main" id="{8944A2AF-040F-0ED6-8E13-686B85602EBC}"/>
              </a:ext>
            </a:extLst>
          </p:cNvPr>
          <p:cNvPicPr>
            <a:picLocks noChangeAspect="1"/>
          </p:cNvPicPr>
          <p:nvPr/>
        </p:nvPicPr>
        <p:blipFill rotWithShape="1">
          <a:blip r:embed="rId3"/>
          <a:srcRect t="8928" b="3695"/>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399515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FCEB23-7324-4C14-9458-71A8A67E23F2}"/>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latin typeface="+mj-lt"/>
                <a:ea typeface="+mj-ea"/>
                <a:cs typeface="+mj-cs"/>
              </a:rPr>
              <a:t>Land resources</a:t>
            </a:r>
            <a:r>
              <a:rPr lang="en-US" sz="6000"/>
              <a:t> :</a:t>
            </a:r>
            <a:br>
              <a:rPr lang="en-US" sz="6000" kern="1200"/>
            </a:br>
            <a:r>
              <a:rPr lang="en-US" sz="6000" kern="1200">
                <a:latin typeface="+mj-lt"/>
                <a:ea typeface="+mj-ea"/>
                <a:cs typeface="+mj-cs"/>
              </a:rPr>
              <a:t>SOIL FERTILITY</a:t>
            </a:r>
          </a:p>
        </p:txBody>
      </p:sp>
      <p:sp>
        <p:nvSpPr>
          <p:cNvPr id="24" name="Freeform: Shape 23">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fungus, piece, plant&#10;&#10;Description automatically generated">
            <a:extLst>
              <a:ext uri="{FF2B5EF4-FFF2-40B4-BE49-F238E27FC236}">
                <a16:creationId xmlns:a16="http://schemas.microsoft.com/office/drawing/2014/main" id="{B87021E3-4E9B-31D2-E3AC-7164AB7F4888}"/>
              </a:ext>
            </a:extLst>
          </p:cNvPr>
          <p:cNvPicPr>
            <a:picLocks noGrp="1" noChangeAspect="1"/>
          </p:cNvPicPr>
          <p:nvPr>
            <p:ph idx="1"/>
          </p:nvPr>
        </p:nvPicPr>
        <p:blipFill rotWithShape="1">
          <a:blip r:embed="rId2"/>
          <a:srcRect l="20815" r="28471" b="1"/>
          <a:stretch/>
        </p:blipFill>
        <p:spPr>
          <a:xfrm>
            <a:off x="7134995" y="1209578"/>
            <a:ext cx="3972000"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8" name="Freeform: Shape 27">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86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B4E3-1CFC-849E-2C56-B5D5EBFA3711}"/>
              </a:ext>
            </a:extLst>
          </p:cNvPr>
          <p:cNvSpPr>
            <a:spLocks noGrp="1"/>
          </p:cNvSpPr>
          <p:nvPr>
            <p:ph type="title"/>
          </p:nvPr>
        </p:nvSpPr>
        <p:spPr/>
        <p:txBody>
          <a:bodyPr/>
          <a:lstStyle/>
          <a:p>
            <a:r>
              <a:rPr lang="en-US" b="1" dirty="0"/>
              <a:t>Importance's</a:t>
            </a:r>
            <a:r>
              <a:rPr lang="en-US" dirty="0"/>
              <a:t> </a:t>
            </a:r>
            <a:r>
              <a:rPr lang="en-US" b="1" dirty="0"/>
              <a:t>of</a:t>
            </a:r>
            <a:r>
              <a:rPr lang="en-US" dirty="0"/>
              <a:t> </a:t>
            </a:r>
            <a:r>
              <a:rPr lang="en-US" b="1" dirty="0"/>
              <a:t>soil</a:t>
            </a:r>
            <a:r>
              <a:rPr lang="en-US" dirty="0"/>
              <a:t> </a:t>
            </a:r>
            <a:r>
              <a:rPr lang="en-US" b="1" dirty="0"/>
              <a:t>fertility :</a:t>
            </a:r>
          </a:p>
        </p:txBody>
      </p:sp>
      <p:sp>
        <p:nvSpPr>
          <p:cNvPr id="3" name="Content Placeholder 2">
            <a:extLst>
              <a:ext uri="{FF2B5EF4-FFF2-40B4-BE49-F238E27FC236}">
                <a16:creationId xmlns:a16="http://schemas.microsoft.com/office/drawing/2014/main" id="{72450BBD-49ED-1B99-2BAB-B1FBD437EF17}"/>
              </a:ext>
            </a:extLst>
          </p:cNvPr>
          <p:cNvSpPr>
            <a:spLocks noGrp="1"/>
          </p:cNvSpPr>
          <p:nvPr>
            <p:ph idx="1"/>
          </p:nvPr>
        </p:nvSpPr>
        <p:spPr>
          <a:xfrm>
            <a:off x="838200" y="2047138"/>
            <a:ext cx="10515600" cy="4391369"/>
          </a:xfrm>
        </p:spPr>
        <p:txBody>
          <a:bodyPr vert="horz" lIns="91440" tIns="45720" rIns="91440" bIns="45720" rtlCol="0" anchor="t">
            <a:normAutofit/>
          </a:bodyPr>
          <a:lstStyle/>
          <a:p>
            <a:r>
              <a:rPr lang="en-US" dirty="0"/>
              <a:t>A fertile soil is essential for optimum productivity , protection of ground water quality and soil from erosion.</a:t>
            </a:r>
          </a:p>
          <a:p>
            <a:r>
              <a:rPr lang="en-US" dirty="0"/>
              <a:t>Soil is upper layer of what is usually referred to as land.</a:t>
            </a:r>
          </a:p>
          <a:p>
            <a:r>
              <a:rPr lang="en-US" dirty="0">
                <a:ea typeface="+mn-lt"/>
                <a:cs typeface="+mn-lt"/>
              </a:rPr>
              <a:t>Soil is a result of the accumulation of decomposing plant and animal matter with the ageing parent material. As this soil breaks down, these elements are released in the form of nutrients that are directly available to the growing plant.</a:t>
            </a:r>
            <a:endParaRPr lang="en-US" dirty="0"/>
          </a:p>
          <a:p>
            <a:r>
              <a:rPr lang="en-US" dirty="0"/>
              <a:t>Soil fertility is the ability of soil to sustain plant growth and optimize crop yield.</a:t>
            </a:r>
          </a:p>
          <a:p>
            <a:r>
              <a:rPr lang="en-US" dirty="0"/>
              <a:t>A fertile soil is one that contains an adequate supply of are the nutrients required  for the successful completion of plant life cycle.</a:t>
            </a:r>
          </a:p>
          <a:p>
            <a:endParaRPr lang="en-US" dirty="0"/>
          </a:p>
          <a:p>
            <a:endParaRPr lang="en-US" dirty="0"/>
          </a:p>
        </p:txBody>
      </p:sp>
    </p:spTree>
    <p:extLst>
      <p:ext uri="{BB962C8B-B14F-4D97-AF65-F5344CB8AC3E}">
        <p14:creationId xmlns:p14="http://schemas.microsoft.com/office/powerpoint/2010/main" val="297379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Forest Free Stock Photo - Public Domain Pictures">
            <a:extLst>
              <a:ext uri="{FF2B5EF4-FFF2-40B4-BE49-F238E27FC236}">
                <a16:creationId xmlns:a16="http://schemas.microsoft.com/office/drawing/2014/main" id="{8F6C738E-0774-57BF-F0BD-E70A71B83411}"/>
              </a:ext>
            </a:extLst>
          </p:cNvPr>
          <p:cNvPicPr>
            <a:picLocks noChangeAspect="1"/>
          </p:cNvPicPr>
          <p:nvPr/>
        </p:nvPicPr>
        <p:blipFill rotWithShape="1">
          <a:blip r:embed="rId2">
            <a:alphaModFix amt="35000"/>
          </a:blip>
          <a:srcRect t="15443" b="184"/>
          <a:stretch/>
        </p:blipFill>
        <p:spPr>
          <a:xfrm>
            <a:off x="20" y="-8466"/>
            <a:ext cx="12191980" cy="6866466"/>
          </a:xfrm>
          <a:prstGeom prst="rect">
            <a:avLst/>
          </a:prstGeom>
        </p:spPr>
      </p:pic>
      <p:sp>
        <p:nvSpPr>
          <p:cNvPr id="2" name="Title 1">
            <a:extLst>
              <a:ext uri="{FF2B5EF4-FFF2-40B4-BE49-F238E27FC236}">
                <a16:creationId xmlns:a16="http://schemas.microsoft.com/office/drawing/2014/main" id="{CE654731-5F24-BC6E-F365-45113E9F259F}"/>
              </a:ext>
            </a:extLst>
          </p:cNvPr>
          <p:cNvSpPr>
            <a:spLocks noGrp="1"/>
          </p:cNvSpPr>
          <p:nvPr>
            <p:ph type="title"/>
          </p:nvPr>
        </p:nvSpPr>
        <p:spPr>
          <a:xfrm>
            <a:off x="686834" y="591344"/>
            <a:ext cx="5994399" cy="5585619"/>
          </a:xfrm>
        </p:spPr>
        <p:txBody>
          <a:bodyPr>
            <a:normAutofit/>
          </a:bodyPr>
          <a:lstStyle/>
          <a:p>
            <a:r>
              <a:rPr lang="en-US" sz="4400" b="1">
                <a:solidFill>
                  <a:srgbClr val="FFFFFF"/>
                </a:solidFill>
              </a:rPr>
              <a:t>Land</a:t>
            </a:r>
            <a:r>
              <a:rPr lang="en-US">
                <a:solidFill>
                  <a:srgbClr val="FFFFFF"/>
                </a:solidFill>
              </a:rPr>
              <a:t> </a:t>
            </a:r>
            <a:r>
              <a:rPr lang="en-US" sz="4800" b="1">
                <a:solidFill>
                  <a:srgbClr val="FFFFFF"/>
                </a:solidFill>
              </a:rPr>
              <a:t>resources</a:t>
            </a:r>
            <a:r>
              <a:rPr lang="en-US">
                <a:solidFill>
                  <a:srgbClr val="FFFFFF"/>
                </a:solidFill>
              </a:rPr>
              <a:t> :</a:t>
            </a:r>
            <a:br>
              <a:rPr lang="en-US">
                <a:solidFill>
                  <a:srgbClr val="FFFFFF"/>
                </a:solidFill>
              </a:rPr>
            </a:br>
            <a:r>
              <a:rPr lang="en-US">
                <a:solidFill>
                  <a:srgbClr val="FFFFFF"/>
                </a:solidFill>
              </a:rPr>
              <a:t>     </a:t>
            </a:r>
            <a:r>
              <a:rPr lang="en-US" sz="5400" b="1">
                <a:solidFill>
                  <a:srgbClr val="FFFFFF"/>
                </a:solidFill>
              </a:rPr>
              <a:t>FOREST</a:t>
            </a:r>
            <a:br>
              <a:rPr lang="en-US"/>
            </a:br>
            <a:endParaRPr lang="en-US">
              <a:solidFill>
                <a:srgbClr val="FFFFFF"/>
              </a:solidFill>
            </a:endParaRPr>
          </a:p>
        </p:txBody>
      </p:sp>
      <p:sp>
        <p:nvSpPr>
          <p:cNvPr id="8" name="Content Placeholder 7">
            <a:extLst>
              <a:ext uri="{FF2B5EF4-FFF2-40B4-BE49-F238E27FC236}">
                <a16:creationId xmlns:a16="http://schemas.microsoft.com/office/drawing/2014/main" id="{A7172083-5FFA-7B27-2F86-E44901CF2BC5}"/>
              </a:ext>
            </a:extLst>
          </p:cNvPr>
          <p:cNvSpPr>
            <a:spLocks noGrp="1"/>
          </p:cNvSpPr>
          <p:nvPr>
            <p:ph idx="1"/>
          </p:nvPr>
        </p:nvSpPr>
        <p:spPr>
          <a:xfrm>
            <a:off x="8042384" y="591344"/>
            <a:ext cx="3311415" cy="5585619"/>
          </a:xfrm>
        </p:spPr>
        <p:txBody>
          <a:bodyPr anchor="ctr">
            <a:normAutofit/>
          </a:bodyPr>
          <a:lstStyle/>
          <a:p>
            <a:endParaRPr lang="en-US">
              <a:solidFill>
                <a:srgbClr val="FFFFFF"/>
              </a:solidFill>
            </a:endParaRP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90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A86A-E15B-551B-0CEC-2940994F1432}"/>
              </a:ext>
            </a:extLst>
          </p:cNvPr>
          <p:cNvSpPr>
            <a:spLocks noGrp="1"/>
          </p:cNvSpPr>
          <p:nvPr>
            <p:ph type="title"/>
          </p:nvPr>
        </p:nvSpPr>
        <p:spPr/>
        <p:txBody>
          <a:bodyPr/>
          <a:lstStyle/>
          <a:p>
            <a:r>
              <a:rPr lang="en-US" b="1" dirty="0"/>
              <a:t>Importance's</a:t>
            </a:r>
            <a:r>
              <a:rPr lang="en-US" dirty="0"/>
              <a:t> </a:t>
            </a:r>
            <a:r>
              <a:rPr lang="en-US" b="1" dirty="0"/>
              <a:t>of</a:t>
            </a:r>
            <a:r>
              <a:rPr lang="en-US" dirty="0"/>
              <a:t> </a:t>
            </a:r>
            <a:r>
              <a:rPr lang="en-US" b="1" dirty="0"/>
              <a:t>forest :</a:t>
            </a:r>
            <a:r>
              <a:rPr lang="en-US" dirty="0"/>
              <a:t> </a:t>
            </a:r>
          </a:p>
        </p:txBody>
      </p:sp>
      <p:sp>
        <p:nvSpPr>
          <p:cNvPr id="3" name="Content Placeholder 2">
            <a:extLst>
              <a:ext uri="{FF2B5EF4-FFF2-40B4-BE49-F238E27FC236}">
                <a16:creationId xmlns:a16="http://schemas.microsoft.com/office/drawing/2014/main" id="{FC70F5EA-2887-D78F-3684-32994B66F570}"/>
              </a:ext>
            </a:extLst>
          </p:cNvPr>
          <p:cNvSpPr>
            <a:spLocks noGrp="1"/>
          </p:cNvSpPr>
          <p:nvPr>
            <p:ph idx="1"/>
          </p:nvPr>
        </p:nvSpPr>
        <p:spPr>
          <a:xfrm>
            <a:off x="838200" y="1825625"/>
            <a:ext cx="10515600" cy="4797587"/>
          </a:xfrm>
        </p:spPr>
        <p:txBody>
          <a:bodyPr vert="horz" lIns="91440" tIns="45720" rIns="91440" bIns="45720" rtlCol="0" anchor="t">
            <a:normAutofit/>
          </a:bodyPr>
          <a:lstStyle/>
          <a:p>
            <a:r>
              <a:rPr lang="en-US" dirty="0">
                <a:ea typeface="+mn-lt"/>
                <a:cs typeface="+mn-lt"/>
              </a:rPr>
              <a:t>Forest is a natural area full of trees and wildlife.</a:t>
            </a:r>
            <a:endParaRPr lang="en-US" dirty="0"/>
          </a:p>
          <a:p>
            <a:r>
              <a:rPr lang="en-US" dirty="0"/>
              <a:t>Forest is one of the major source of oxygen on planet earth.  </a:t>
            </a:r>
            <a:endParaRPr lang="en-US"/>
          </a:p>
          <a:p>
            <a:r>
              <a:rPr lang="en-US" dirty="0">
                <a:ea typeface="+mn-lt"/>
                <a:cs typeface="+mn-lt"/>
              </a:rPr>
              <a:t>Forests cover one-third of Earth and breathe life into our world – literally. </a:t>
            </a:r>
            <a:r>
              <a:rPr lang="en-US" b="1" dirty="0">
                <a:ea typeface="+mn-lt"/>
                <a:cs typeface="+mn-lt"/>
              </a:rPr>
              <a:t>Over 40 percent of the world's oxygen is produced by tropical forests</a:t>
            </a:r>
            <a:r>
              <a:rPr lang="en-US" dirty="0">
                <a:ea typeface="+mn-lt"/>
                <a:cs typeface="+mn-lt"/>
              </a:rPr>
              <a:t>, while forests contribute to the critical balance of oxygen, carbon dioxide and humidity in the air.</a:t>
            </a:r>
          </a:p>
          <a:p>
            <a:r>
              <a:rPr lang="en-US" dirty="0">
                <a:ea typeface="+mn-lt"/>
                <a:cs typeface="+mn-lt"/>
              </a:rPr>
              <a:t>Broadly, forest plant foods can be categorized as </a:t>
            </a:r>
            <a:r>
              <a:rPr lang="en-US" b="1" dirty="0">
                <a:ea typeface="+mn-lt"/>
                <a:cs typeface="+mn-lt"/>
              </a:rPr>
              <a:t>leaves, wood, seeds and nuts, fruits, tubers and roots, fungi, gum and sap</a:t>
            </a:r>
            <a:r>
              <a:rPr lang="en-US" dirty="0">
                <a:ea typeface="+mn-lt"/>
                <a:cs typeface="+mn-lt"/>
              </a:rPr>
              <a:t>. Collectively they add diversity and flavoring as well as providing protein, energy, vitamins and essential minerals to the human diet.</a:t>
            </a:r>
            <a:endParaRPr lang="en-US" dirty="0"/>
          </a:p>
          <a:p>
            <a:r>
              <a:rPr lang="en-US" dirty="0">
                <a:ea typeface="+mn-lt"/>
                <a:cs typeface="+mn-lt"/>
              </a:rPr>
              <a:t>Wood is used to make beautiful Furnitures and it is also used in industries</a:t>
            </a:r>
            <a:endParaRPr lang="en-US" dirty="0"/>
          </a:p>
          <a:p>
            <a:endParaRPr lang="en-US" dirty="0"/>
          </a:p>
        </p:txBody>
      </p:sp>
    </p:spTree>
    <p:extLst>
      <p:ext uri="{BB962C8B-B14F-4D97-AF65-F5344CB8AC3E}">
        <p14:creationId xmlns:p14="http://schemas.microsoft.com/office/powerpoint/2010/main" val="329404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924AB7-CA61-0329-AE08-7BC988739293}"/>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Under ground </a:t>
            </a:r>
            <a:br>
              <a:rPr lang="en-US" sz="6000" kern="1200">
                <a:solidFill>
                  <a:srgbClr val="FFFFFF"/>
                </a:solidFill>
                <a:latin typeface="+mj-lt"/>
                <a:ea typeface="+mj-ea"/>
                <a:cs typeface="+mj-cs"/>
              </a:rPr>
            </a:br>
            <a:r>
              <a:rPr lang="en-US" sz="6000" kern="1200">
                <a:solidFill>
                  <a:srgbClr val="FFFFFF"/>
                </a:solidFill>
                <a:latin typeface="+mj-lt"/>
                <a:ea typeface="+mj-ea"/>
                <a:cs typeface="+mj-cs"/>
              </a:rPr>
              <a:t>land resources</a:t>
            </a:r>
          </a:p>
        </p:txBody>
      </p:sp>
      <p:sp>
        <p:nvSpPr>
          <p:cNvPr id="37" name="Arc 3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89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EF897567-A799-EEAF-2951-58EE46939FD6}"/>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3082"/>
          <a:stretch/>
        </p:blipFill>
        <p:spPr>
          <a:xfrm>
            <a:off x="20" y="-8466"/>
            <a:ext cx="12191980" cy="6866466"/>
          </a:xfrm>
          <a:prstGeom prst="rect">
            <a:avLst/>
          </a:prstGeom>
        </p:spPr>
      </p:pic>
      <p:sp>
        <p:nvSpPr>
          <p:cNvPr id="2" name="Title 1">
            <a:extLst>
              <a:ext uri="{FF2B5EF4-FFF2-40B4-BE49-F238E27FC236}">
                <a16:creationId xmlns:a16="http://schemas.microsoft.com/office/drawing/2014/main" id="{34DD7D21-916F-4CEA-E32B-6A496C47FB6E}"/>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LAND</a:t>
            </a:r>
            <a:r>
              <a:rPr lang="en-US" dirty="0">
                <a:solidFill>
                  <a:srgbClr val="FFFFFF"/>
                </a:solidFill>
              </a:rPr>
              <a:t> </a:t>
            </a:r>
            <a:r>
              <a:rPr lang="en-US" b="1" dirty="0">
                <a:solidFill>
                  <a:srgbClr val="FFFFFF"/>
                </a:solidFill>
              </a:rPr>
              <a:t>RESOURCES</a:t>
            </a:r>
            <a:r>
              <a:rPr lang="en-US" dirty="0">
                <a:solidFill>
                  <a:srgbClr val="FFFFFF"/>
                </a:solidFill>
              </a:rPr>
              <a:t>: </a:t>
            </a:r>
            <a:r>
              <a:rPr lang="en-US" b="1" dirty="0">
                <a:solidFill>
                  <a:srgbClr val="FFFFFF"/>
                </a:solidFill>
              </a:rPr>
              <a:t>GROUND</a:t>
            </a:r>
            <a:r>
              <a:rPr lang="en-US" dirty="0">
                <a:solidFill>
                  <a:srgbClr val="FFFFFF"/>
                </a:solidFill>
              </a:rPr>
              <a:t> </a:t>
            </a:r>
            <a:r>
              <a:rPr lang="en-US" b="1" dirty="0">
                <a:solidFill>
                  <a:srgbClr val="FFFFFF"/>
                </a:solidFill>
              </a:rPr>
              <a:t>WATER</a:t>
            </a:r>
          </a:p>
        </p:txBody>
      </p:sp>
      <p:pic>
        <p:nvPicPr>
          <p:cNvPr id="7" name="Picture 7">
            <a:extLst>
              <a:ext uri="{FF2B5EF4-FFF2-40B4-BE49-F238E27FC236}">
                <a16:creationId xmlns:a16="http://schemas.microsoft.com/office/drawing/2014/main" id="{94BB8992-1F23-56C6-864B-7BA8B05C81B4}"/>
              </a:ext>
            </a:extLst>
          </p:cNvPr>
          <p:cNvPicPr>
            <a:picLocks noGrp="1" noChangeAspect="1"/>
          </p:cNvPicPr>
          <p:nvPr>
            <p:ph idx="1"/>
          </p:nvPr>
        </p:nvPicPr>
        <p:blipFill>
          <a:blip r:embed="rId4"/>
          <a:stretch>
            <a:fillRect/>
          </a:stretch>
        </p:blipFill>
        <p:spPr>
          <a:xfrm>
            <a:off x="7899479" y="365011"/>
            <a:ext cx="2894807" cy="25995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A49A0C-6D84-FC05-4876-103AC78125BB}"/>
              </a:ext>
            </a:extLst>
          </p:cNvPr>
          <p:cNvSpPr txBox="1"/>
          <p:nvPr/>
        </p:nvSpPr>
        <p:spPr>
          <a:xfrm>
            <a:off x="9631684" y="6657945"/>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pic>
        <p:nvPicPr>
          <p:cNvPr id="8" name="Picture 9" descr="A picture containing person, outdoor&#10;&#10;Description automatically generated">
            <a:extLst>
              <a:ext uri="{FF2B5EF4-FFF2-40B4-BE49-F238E27FC236}">
                <a16:creationId xmlns:a16="http://schemas.microsoft.com/office/drawing/2014/main" id="{CAD70ADC-94CE-83BC-59D0-B7DF41B38C6B}"/>
              </a:ext>
            </a:extLst>
          </p:cNvPr>
          <p:cNvPicPr>
            <a:picLocks noChangeAspect="1"/>
          </p:cNvPicPr>
          <p:nvPr/>
        </p:nvPicPr>
        <p:blipFill>
          <a:blip r:embed="rId6"/>
          <a:stretch>
            <a:fillRect/>
          </a:stretch>
        </p:blipFill>
        <p:spPr>
          <a:xfrm>
            <a:off x="8134770" y="3377844"/>
            <a:ext cx="2821353" cy="30394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915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4169-3685-158F-2E64-75789A433143}"/>
              </a:ext>
            </a:extLst>
          </p:cNvPr>
          <p:cNvSpPr>
            <a:spLocks noGrp="1"/>
          </p:cNvSpPr>
          <p:nvPr>
            <p:ph type="title"/>
          </p:nvPr>
        </p:nvSpPr>
        <p:spPr/>
        <p:txBody>
          <a:bodyPr/>
          <a:lstStyle/>
          <a:p>
            <a:r>
              <a:rPr lang="en-US" dirty="0"/>
              <a:t>DEPENDENCE ON GROUND WATER :</a:t>
            </a:r>
          </a:p>
        </p:txBody>
      </p:sp>
      <p:sp>
        <p:nvSpPr>
          <p:cNvPr id="3" name="Content Placeholder 2">
            <a:extLst>
              <a:ext uri="{FF2B5EF4-FFF2-40B4-BE49-F238E27FC236}">
                <a16:creationId xmlns:a16="http://schemas.microsoft.com/office/drawing/2014/main" id="{DA98E112-5AE7-ADD0-301F-510DF09C3731}"/>
              </a:ext>
            </a:extLst>
          </p:cNvPr>
          <p:cNvSpPr>
            <a:spLocks noGrp="1"/>
          </p:cNvSpPr>
          <p:nvPr>
            <p:ph idx="1"/>
          </p:nvPr>
        </p:nvSpPr>
        <p:spPr>
          <a:xfrm>
            <a:off x="838200" y="1825625"/>
            <a:ext cx="10515600" cy="4846434"/>
          </a:xfrm>
        </p:spPr>
        <p:txBody>
          <a:bodyPr vert="horz" lIns="91440" tIns="45720" rIns="91440" bIns="45720" rtlCol="0" anchor="t">
            <a:normAutofit/>
          </a:bodyPr>
          <a:lstStyle/>
          <a:p>
            <a:r>
              <a:rPr lang="en-US" dirty="0">
                <a:ea typeface="+mn-lt"/>
                <a:cs typeface="+mn-lt"/>
              </a:rPr>
              <a:t>Groundwater is a vital water supply for humanity. </a:t>
            </a:r>
          </a:p>
          <a:p>
            <a:r>
              <a:rPr lang="en-US" dirty="0">
                <a:ea typeface="+mn-lt"/>
                <a:cs typeface="+mn-lt"/>
              </a:rPr>
              <a:t>Groundwater provides drinking water entirely or in part for as much as 50% of the global population and accounts for 43% of all of water used for irrigation. </a:t>
            </a:r>
          </a:p>
          <a:p>
            <a:r>
              <a:rPr lang="en-US" dirty="0">
                <a:ea typeface="+mn-lt"/>
                <a:cs typeface="+mn-lt"/>
              </a:rPr>
              <a:t>Worldwide, 2.5 billion people depend solely on groundwater resources to satisfy their basic daily water needs</a:t>
            </a:r>
          </a:p>
          <a:p>
            <a:r>
              <a:rPr lang="en-US" dirty="0">
                <a:ea typeface="+mn-lt"/>
                <a:cs typeface="+mn-lt"/>
              </a:rPr>
              <a:t>Although hidden below the Earth’s surface, groundwater makes up 99% of Earth’s liquid fresh water and plays an important role in the water cycle. Rivers, lakes and wetlands are surface manifestations of groundwater, exchanging flow with the groundwater reservoir that feeds them when they need water and takes some of their flow when surface water is present in excess.</a:t>
            </a:r>
            <a:endParaRPr lang="en-US" dirty="0"/>
          </a:p>
        </p:txBody>
      </p:sp>
    </p:spTree>
    <p:extLst>
      <p:ext uri="{BB962C8B-B14F-4D97-AF65-F5344CB8AC3E}">
        <p14:creationId xmlns:p14="http://schemas.microsoft.com/office/powerpoint/2010/main" val="3779467860"/>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ShapesVTI</vt:lpstr>
      <vt:lpstr>LAND RESOURCES: </vt:lpstr>
      <vt:lpstr>Land resources: it is a home to humans, animals and fossorial animals.</vt:lpstr>
      <vt:lpstr>Land resources : SOIL FERTILITY</vt:lpstr>
      <vt:lpstr>Importance's of soil fertility :</vt:lpstr>
      <vt:lpstr>Land resources :      FOREST </vt:lpstr>
      <vt:lpstr>Importance's of forest : </vt:lpstr>
      <vt:lpstr>Under ground  land resources</vt:lpstr>
      <vt:lpstr>LAND RESOURCES: GROUND WATER</vt:lpstr>
      <vt:lpstr>DEPENDENCE ON GROUND WATER :</vt:lpstr>
      <vt:lpstr>Land resources  CRUDE OIL</vt:lpstr>
      <vt:lpstr>Crude oil is one of most important resources of land: </vt:lpstr>
      <vt:lpstr>Common use of crude oil products are </vt:lpstr>
      <vt:lpstr>Land resources :  fuel like Coal</vt:lpstr>
      <vt:lpstr>      Land resources                  METALS </vt:lpstr>
      <vt:lpstr>Some common metals found in land and their importance's</vt:lpstr>
      <vt:lpstr>Land resources :        Expensive materials like  Gold and Diamonds.</vt:lpstr>
      <vt:lpstr>Land resources minerals like gold and diamond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631</cp:revision>
  <dcterms:created xsi:type="dcterms:W3CDTF">2023-01-19T15:31:13Z</dcterms:created>
  <dcterms:modified xsi:type="dcterms:W3CDTF">2023-01-23T16:35:18Z</dcterms:modified>
</cp:coreProperties>
</file>